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91" r:id="rId2"/>
    <p:sldId id="262" r:id="rId3"/>
    <p:sldId id="293" r:id="rId4"/>
    <p:sldId id="296" r:id="rId5"/>
    <p:sldId id="295" r:id="rId6"/>
    <p:sldId id="298" r:id="rId7"/>
    <p:sldId id="301" r:id="rId8"/>
    <p:sldId id="302" r:id="rId9"/>
    <p:sldId id="297" r:id="rId10"/>
    <p:sldId id="307" r:id="rId11"/>
    <p:sldId id="308" r:id="rId12"/>
    <p:sldId id="309" r:id="rId13"/>
    <p:sldId id="310" r:id="rId14"/>
    <p:sldId id="304" r:id="rId15"/>
    <p:sldId id="312" r:id="rId16"/>
    <p:sldId id="265" r:id="rId17"/>
    <p:sldId id="865" r:id="rId18"/>
    <p:sldId id="314" r:id="rId19"/>
    <p:sldId id="848" r:id="rId20"/>
    <p:sldId id="281" r:id="rId21"/>
    <p:sldId id="869" r:id="rId22"/>
    <p:sldId id="858" r:id="rId23"/>
    <p:sldId id="272" r:id="rId24"/>
    <p:sldId id="313" r:id="rId25"/>
    <p:sldId id="871" r:id="rId26"/>
    <p:sldId id="264" r:id="rId27"/>
    <p:sldId id="263" r:id="rId28"/>
    <p:sldId id="872" r:id="rId29"/>
    <p:sldId id="315" r:id="rId30"/>
    <p:sldId id="873" r:id="rId31"/>
    <p:sldId id="874" r:id="rId32"/>
    <p:sldId id="877" r:id="rId33"/>
    <p:sldId id="876" r:id="rId34"/>
    <p:sldId id="878" r:id="rId35"/>
    <p:sldId id="879" r:id="rId36"/>
    <p:sldId id="880" r:id="rId37"/>
    <p:sldId id="881"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Source Sans Pro" charset="0"/>
        <a:ea typeface="ヒラギノ角ゴ Pro W3" charset="0"/>
        <a:cs typeface="+mn-cs"/>
      </a:defRPr>
    </a:lvl1pPr>
    <a:lvl2pPr marL="4572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2pPr>
    <a:lvl3pPr marL="9144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3pPr>
    <a:lvl4pPr marL="13716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4pPr>
    <a:lvl5pPr marL="18288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5pPr>
    <a:lvl6pPr marL="2286000" algn="l" defTabSz="457200" rtl="0" eaLnBrk="1" latinLnBrk="0" hangingPunct="1">
      <a:defRPr kern="1200">
        <a:solidFill>
          <a:schemeClr val="tx1"/>
        </a:solidFill>
        <a:latin typeface="Source Sans Pro" charset="0"/>
        <a:ea typeface="ヒラギノ角ゴ Pro W3" charset="0"/>
        <a:cs typeface="+mn-cs"/>
      </a:defRPr>
    </a:lvl6pPr>
    <a:lvl7pPr marL="2743200" algn="l" defTabSz="457200" rtl="0" eaLnBrk="1" latinLnBrk="0" hangingPunct="1">
      <a:defRPr kern="1200">
        <a:solidFill>
          <a:schemeClr val="tx1"/>
        </a:solidFill>
        <a:latin typeface="Source Sans Pro" charset="0"/>
        <a:ea typeface="ヒラギノ角ゴ Pro W3" charset="0"/>
        <a:cs typeface="+mn-cs"/>
      </a:defRPr>
    </a:lvl7pPr>
    <a:lvl8pPr marL="3200400" algn="l" defTabSz="457200" rtl="0" eaLnBrk="1" latinLnBrk="0" hangingPunct="1">
      <a:defRPr kern="1200">
        <a:solidFill>
          <a:schemeClr val="tx1"/>
        </a:solidFill>
        <a:latin typeface="Source Sans Pro" charset="0"/>
        <a:ea typeface="ヒラギノ角ゴ Pro W3" charset="0"/>
        <a:cs typeface="+mn-cs"/>
      </a:defRPr>
    </a:lvl8pPr>
    <a:lvl9pPr marL="3657600" algn="l" defTabSz="457200" rtl="0" eaLnBrk="1" latinLnBrk="0" hangingPunct="1">
      <a:defRPr kern="1200">
        <a:solidFill>
          <a:schemeClr val="tx1"/>
        </a:solidFill>
        <a:latin typeface="Source Sans Pro" charset="0"/>
        <a:ea typeface="ヒラギノ角ゴ Pro W3" charset="0"/>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ldine altamar" initials="g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8287"/>
    <a:srgbClr val="0066FF"/>
    <a:srgbClr val="104FB3"/>
    <a:srgbClr val="FF9900"/>
    <a:srgbClr val="00BCE5"/>
    <a:srgbClr val="D44D24"/>
    <a:srgbClr val="F3C200"/>
    <a:srgbClr val="86C760"/>
    <a:srgbClr val="FEFEFE"/>
    <a:srgbClr val="C58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82560" autoAdjust="0"/>
  </p:normalViewPr>
  <p:slideViewPr>
    <p:cSldViewPr snapToGrid="0">
      <p:cViewPr varScale="1">
        <p:scale>
          <a:sx n="112" d="100"/>
          <a:sy n="112" d="100"/>
        </p:scale>
        <p:origin x="-1184"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24" d="100"/>
          <a:sy n="24" d="100"/>
        </p:scale>
        <p:origin x="3528" y="10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oleObject" Target="file:///C:\Users\fiden\Dropbox\ROSELA%20DataBase\Archivos%20Excel\BD%20ROSELA%201259%20pacientes%20%2025%20Enero%202019%20(version%202).xlsb.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4" Type="http://schemas.microsoft.com/office/2011/relationships/chartColorStyle" Target="colors2.xml"/><Relationship Id="rId1" Type="http://schemas.openxmlformats.org/officeDocument/2006/relationships/oleObject" Target="file:///C:\Users\fiden\Dropbox\ROSELA%20DataBase\Archivos%20Excel\BD%20ROSELA%201259%20pacientes%20%2025%20Enero%202019%20(version%202).xlsb.xlsx" TargetMode="External"/><Relationship Id="rId2"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411645988495"/>
          <c:y val="0.177921321315875"/>
          <c:w val="0.818531548822217"/>
          <c:h val="0.579354496119111"/>
        </c:manualLayout>
      </c:layout>
      <c:barChart>
        <c:barDir val="col"/>
        <c:grouping val="clustered"/>
        <c:varyColors val="0"/>
        <c:ser>
          <c:idx val="0"/>
          <c:order val="0"/>
          <c:spPr>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2.19230091107746E-17"/>
                  <c:y val="0.096543495111025"/>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16FC-4593-B409-C7750E453C8E}"/>
                </c:ext>
              </c:extLst>
            </c:dLbl>
            <c:dLbl>
              <c:idx val="1"/>
              <c:layout>
                <c:manualLayout>
                  <c:x val="0.0"/>
                  <c:y val="0.0929678101069129"/>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16FC-4593-B409-C7750E453C8E}"/>
                </c:ext>
              </c:extLst>
            </c:dLbl>
            <c:dLbl>
              <c:idx val="2"/>
              <c:layout>
                <c:manualLayout>
                  <c:x val="0.0"/>
                  <c:y val="0.084782960627661"/>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16FC-4593-B409-C7750E453C8E}"/>
                </c:ext>
              </c:extLst>
            </c:dLbl>
            <c:dLbl>
              <c:idx val="3"/>
              <c:layout>
                <c:manualLayout>
                  <c:x val="0.0"/>
                  <c:y val="0.0918482073466327"/>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16FC-4593-B409-C7750E453C8E}"/>
                </c:ext>
              </c:extLst>
            </c:dLbl>
            <c:dLbl>
              <c:idx val="4"/>
              <c:layout>
                <c:manualLayout>
                  <c:x val="-8.77755276691652E-17"/>
                  <c:y val="0.0953808307061185"/>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16FC-4593-B409-C7750E453C8E}"/>
                </c:ext>
              </c:extLst>
            </c:dLbl>
            <c:dLbl>
              <c:idx val="5"/>
              <c:layout>
                <c:manualLayout>
                  <c:x val="0.0"/>
                  <c:y val="0.0989134540656043"/>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16FC-4593-B409-C7750E453C8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effectLst>
                      <a:outerShdw blurRad="38100" dist="38100" dir="2700000" algn="tl">
                        <a:srgbClr val="000000">
                          <a:alpha val="43137"/>
                        </a:srgb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'BD trabajo'!$ML$1317:$MQ$1317</c:f>
              <c:strCache>
                <c:ptCount val="6"/>
                <c:pt idx="0">
                  <c:v>1 año</c:v>
                </c:pt>
                <c:pt idx="1">
                  <c:v>2 año</c:v>
                </c:pt>
                <c:pt idx="2">
                  <c:v>3 año</c:v>
                </c:pt>
                <c:pt idx="3">
                  <c:v>4 año</c:v>
                </c:pt>
                <c:pt idx="4">
                  <c:v>5 año</c:v>
                </c:pt>
                <c:pt idx="5">
                  <c:v>6 año</c:v>
                </c:pt>
              </c:strCache>
            </c:strRef>
          </c:cat>
          <c:val>
            <c:numRef>
              <c:f>'BD trabajo'!$ML$1318:$MQ$1318</c:f>
              <c:numCache>
                <c:formatCode>0</c:formatCode>
                <c:ptCount val="6"/>
                <c:pt idx="0">
                  <c:v>97.48257164988381</c:v>
                </c:pt>
                <c:pt idx="1">
                  <c:v>91.21621621621622</c:v>
                </c:pt>
                <c:pt idx="2">
                  <c:v>89.9159663865546</c:v>
                </c:pt>
                <c:pt idx="3">
                  <c:v>89.5631067961165</c:v>
                </c:pt>
                <c:pt idx="4">
                  <c:v>93.10344827586205</c:v>
                </c:pt>
                <c:pt idx="5">
                  <c:v>94.44444444444445</c:v>
                </c:pt>
              </c:numCache>
            </c:numRef>
          </c:val>
          <c:extLst xmlns:c16r2="http://schemas.microsoft.com/office/drawing/2015/06/chart">
            <c:ext xmlns:c16="http://schemas.microsoft.com/office/drawing/2014/chart" uri="{C3380CC4-5D6E-409C-BE32-E72D297353CC}">
              <c16:uniqueId val="{00000006-16FC-4593-B409-C7750E453C8E}"/>
            </c:ext>
          </c:extLst>
        </c:ser>
        <c:dLbls>
          <c:showLegendKey val="0"/>
          <c:showVal val="0"/>
          <c:showCatName val="0"/>
          <c:showSerName val="0"/>
          <c:showPercent val="0"/>
          <c:showBubbleSize val="0"/>
        </c:dLbls>
        <c:gapWidth val="100"/>
        <c:overlap val="-24"/>
        <c:axId val="2146804312"/>
        <c:axId val="2144139640"/>
      </c:barChart>
      <c:catAx>
        <c:axId val="2146804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144139640"/>
        <c:crosses val="autoZero"/>
        <c:auto val="1"/>
        <c:lblAlgn val="ctr"/>
        <c:lblOffset val="100"/>
        <c:noMultiLvlLbl val="0"/>
      </c:catAx>
      <c:valAx>
        <c:axId val="2144139640"/>
        <c:scaling>
          <c:orientation val="minMax"/>
          <c:min val="84.0"/>
        </c:scaling>
        <c:delete val="0"/>
        <c:axPos val="l"/>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s-MX"/>
                  <a:t>       Porcentaje (%) que recibio 2 dosis x año</a:t>
                </a:r>
              </a:p>
            </c:rich>
          </c:tx>
          <c:layout>
            <c:manualLayout>
              <c:xMode val="edge"/>
              <c:yMode val="edge"/>
              <c:x val="0.0184415679517231"/>
              <c:y val="0.213262759573307"/>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146804312"/>
        <c:crosses val="autoZero"/>
        <c:crossBetween val="between"/>
      </c:valAx>
      <c:spPr>
        <a:noFill/>
        <a:ln>
          <a:noFill/>
        </a:ln>
        <a:effectLst/>
      </c:spPr>
    </c:plotArea>
    <c:plotVisOnly val="1"/>
    <c:dispBlanksAs val="gap"/>
    <c:showDLblsOverMax val="0"/>
  </c:chart>
  <c:spPr>
    <a:noFill/>
    <a:ln>
      <a:noFill/>
    </a:ln>
    <a:effectLst/>
  </c:spPr>
  <c:txPr>
    <a:bodyPr/>
    <a:lstStyle/>
    <a:p>
      <a:pPr>
        <a:defRPr sz="1400" b="1">
          <a:solidFill>
            <a:schemeClr val="tx1"/>
          </a:solidFill>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411645988495"/>
          <c:y val="0.18511864821733"/>
          <c:w val="0.78806667709944"/>
          <c:h val="0.572157169217656"/>
        </c:manualLayout>
      </c:layout>
      <c:barChart>
        <c:barDir val="col"/>
        <c:grouping val="clustered"/>
        <c:varyColors val="0"/>
        <c:ser>
          <c:idx val="1"/>
          <c:order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2.46223841793946E-17"/>
                  <c:y val="0.0815740638601204"/>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6423-4B1D-B419-E1C01BBD9823}"/>
                </c:ext>
              </c:extLst>
            </c:dLbl>
            <c:dLbl>
              <c:idx val="1"/>
              <c:layout>
                <c:manualLayout>
                  <c:x val="-4.92091731017375E-17"/>
                  <c:y val="0.0739060204725495"/>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6423-4B1D-B419-E1C01BBD9823}"/>
                </c:ext>
              </c:extLst>
            </c:dLbl>
            <c:dLbl>
              <c:idx val="2"/>
              <c:layout>
                <c:manualLayout>
                  <c:x val="0.0"/>
                  <c:y val="0.0774253547807663"/>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423-4B1D-B419-E1C01BBD9823}"/>
                </c:ext>
              </c:extLst>
            </c:dLbl>
            <c:dLbl>
              <c:idx val="3"/>
              <c:layout>
                <c:manualLayout>
                  <c:x val="0.00268759520329859"/>
                  <c:y val="0.0642224309903851"/>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423-4B1D-B419-E1C01BBD9823}"/>
                </c:ext>
              </c:extLst>
            </c:dLbl>
            <c:dLbl>
              <c:idx val="4"/>
              <c:layout>
                <c:manualLayout>
                  <c:x val="0.0"/>
                  <c:y val="0.0749261694887827"/>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423-4B1D-B419-E1C01BBD9823}"/>
                </c:ext>
              </c:extLst>
            </c:dLbl>
            <c:dLbl>
              <c:idx val="5"/>
              <c:layout>
                <c:manualLayout>
                  <c:x val="9.85440190653644E-17"/>
                  <c:y val="0.085629907987180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6423-4B1D-B419-E1C01BBD9823}"/>
                </c:ext>
              </c:extLst>
            </c:dLbl>
            <c:spPr>
              <a:noFill/>
              <a:ln>
                <a:noFill/>
              </a:ln>
              <a:effectLst/>
            </c:spPr>
            <c:txPr>
              <a:bodyPr rot="0" spcFirstLastPara="1" vertOverflow="ellipsis" vert="horz" wrap="square" anchor="ctr" anchorCtr="1"/>
              <a:lstStyle/>
              <a:p>
                <a:pPr>
                  <a:defRPr sz="1600" b="1" i="0" u="none" strike="noStrike" kern="1200" baseline="0">
                    <a:solidFill>
                      <a:schemeClr val="bg1">
                        <a:lumMod val="9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'BD trabajo'!$ML$1317:$MQ$1317</c:f>
              <c:strCache>
                <c:ptCount val="6"/>
                <c:pt idx="0">
                  <c:v>1 año</c:v>
                </c:pt>
                <c:pt idx="1">
                  <c:v>2 año</c:v>
                </c:pt>
                <c:pt idx="2">
                  <c:v>3 año</c:v>
                </c:pt>
                <c:pt idx="3">
                  <c:v>4 año</c:v>
                </c:pt>
                <c:pt idx="4">
                  <c:v>5 año</c:v>
                </c:pt>
                <c:pt idx="5">
                  <c:v>6 año</c:v>
                </c:pt>
              </c:strCache>
            </c:strRef>
          </c:cat>
          <c:val>
            <c:numRef>
              <c:f>'BD trabajo'!$ML$1318:$MQ$1318</c:f>
              <c:numCache>
                <c:formatCode>0</c:formatCode>
                <c:ptCount val="6"/>
                <c:pt idx="0">
                  <c:v>97.48257164988381</c:v>
                </c:pt>
                <c:pt idx="1">
                  <c:v>91.21621621621622</c:v>
                </c:pt>
                <c:pt idx="2">
                  <c:v>89.9159663865546</c:v>
                </c:pt>
                <c:pt idx="3">
                  <c:v>89.5631067961165</c:v>
                </c:pt>
                <c:pt idx="4">
                  <c:v>93.10344827586205</c:v>
                </c:pt>
                <c:pt idx="5">
                  <c:v>94.44444444444445</c:v>
                </c:pt>
              </c:numCache>
            </c:numRef>
          </c:val>
          <c:extLst xmlns:c16r2="http://schemas.microsoft.com/office/drawing/2015/06/chart">
            <c:ext xmlns:c16="http://schemas.microsoft.com/office/drawing/2014/chart" uri="{C3380CC4-5D6E-409C-BE32-E72D297353CC}">
              <c16:uniqueId val="{00000006-6423-4B1D-B419-E1C01BBD9823}"/>
            </c:ext>
          </c:extLst>
        </c:ser>
        <c:ser>
          <c:idx val="0"/>
          <c:order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2.19230091107746E-17"/>
                  <c:y val="0.096543495111025"/>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6423-4B1D-B419-E1C01BBD9823}"/>
                </c:ext>
              </c:extLst>
            </c:dLbl>
            <c:dLbl>
              <c:idx val="1"/>
              <c:layout>
                <c:manualLayout>
                  <c:x val="0.0"/>
                  <c:y val="0.0929678101069129"/>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6423-4B1D-B419-E1C01BBD9823}"/>
                </c:ext>
              </c:extLst>
            </c:dLbl>
            <c:dLbl>
              <c:idx val="2"/>
              <c:layout>
                <c:manualLayout>
                  <c:x val="0.0"/>
                  <c:y val="0.084782960627661"/>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6423-4B1D-B419-E1C01BBD9823}"/>
                </c:ext>
              </c:extLst>
            </c:dLbl>
            <c:dLbl>
              <c:idx val="3"/>
              <c:layout>
                <c:manualLayout>
                  <c:x val="0.0"/>
                  <c:y val="0.0918482073466327"/>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6423-4B1D-B419-E1C01BBD9823}"/>
                </c:ext>
              </c:extLst>
            </c:dLbl>
            <c:dLbl>
              <c:idx val="4"/>
              <c:layout>
                <c:manualLayout>
                  <c:x val="-8.77755276691652E-17"/>
                  <c:y val="0.0953808307061185"/>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6423-4B1D-B419-E1C01BBD9823}"/>
                </c:ext>
              </c:extLst>
            </c:dLbl>
            <c:dLbl>
              <c:idx val="5"/>
              <c:layout>
                <c:manualLayout>
                  <c:x val="0.0"/>
                  <c:y val="0.0989134540656043"/>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6423-4B1D-B419-E1C01BBD9823}"/>
                </c:ext>
              </c:extLst>
            </c:dLbl>
            <c:spPr>
              <a:noFill/>
              <a:ln>
                <a:noFill/>
              </a:ln>
              <a:effectLst/>
            </c:spPr>
            <c:txPr>
              <a:bodyPr rot="0" spcFirstLastPara="1" vertOverflow="ellipsis" vert="horz" wrap="square" anchor="ctr" anchorCtr="1"/>
              <a:lstStyle/>
              <a:p>
                <a:pPr>
                  <a:defRPr sz="1600" b="1" i="0" u="none" strike="noStrike" kern="1200" baseline="0">
                    <a:solidFill>
                      <a:schemeClr val="accent4"/>
                    </a:solidFill>
                    <a:effectLst>
                      <a:outerShdw blurRad="38100" dist="38100" dir="2700000" algn="tl">
                        <a:srgbClr val="000000">
                          <a:alpha val="43137"/>
                        </a:srgb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'BD trabajo'!$MX$1317:$NC$1317</c:f>
              <c:strCache>
                <c:ptCount val="6"/>
                <c:pt idx="0">
                  <c:v>1 año</c:v>
                </c:pt>
                <c:pt idx="1">
                  <c:v>2 año</c:v>
                </c:pt>
                <c:pt idx="2">
                  <c:v>3 año</c:v>
                </c:pt>
                <c:pt idx="3">
                  <c:v>4 año</c:v>
                </c:pt>
                <c:pt idx="4">
                  <c:v>5 año</c:v>
                </c:pt>
                <c:pt idx="5">
                  <c:v>6 año</c:v>
                </c:pt>
              </c:strCache>
            </c:strRef>
          </c:cat>
          <c:val>
            <c:numRef>
              <c:f>'BD trabajo'!$MX$1318:$NC$1318</c:f>
              <c:numCache>
                <c:formatCode>0</c:formatCode>
                <c:ptCount val="6"/>
                <c:pt idx="0">
                  <c:v>94.83024691358024</c:v>
                </c:pt>
                <c:pt idx="1">
                  <c:v>94.88054607508531</c:v>
                </c:pt>
                <c:pt idx="2">
                  <c:v>92.69662921348315</c:v>
                </c:pt>
                <c:pt idx="3">
                  <c:v>90.95477386934675</c:v>
                </c:pt>
                <c:pt idx="4">
                  <c:v>95.29411764705882</c:v>
                </c:pt>
                <c:pt idx="5">
                  <c:v>93.75</c:v>
                </c:pt>
              </c:numCache>
            </c:numRef>
          </c:val>
          <c:extLst xmlns:c16r2="http://schemas.microsoft.com/office/drawing/2015/06/chart">
            <c:ext xmlns:c16="http://schemas.microsoft.com/office/drawing/2014/chart" uri="{C3380CC4-5D6E-409C-BE32-E72D297353CC}">
              <c16:uniqueId val="{0000000D-6423-4B1D-B419-E1C01BBD9823}"/>
            </c:ext>
          </c:extLst>
        </c:ser>
        <c:dLbls>
          <c:showLegendKey val="0"/>
          <c:showVal val="0"/>
          <c:showCatName val="0"/>
          <c:showSerName val="0"/>
          <c:showPercent val="0"/>
          <c:showBubbleSize val="0"/>
        </c:dLbls>
        <c:gapWidth val="14"/>
        <c:axId val="2139722264"/>
        <c:axId val="2139725832"/>
      </c:barChart>
      <c:catAx>
        <c:axId val="21397222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39725832"/>
        <c:crosses val="autoZero"/>
        <c:auto val="1"/>
        <c:lblAlgn val="ctr"/>
        <c:lblOffset val="100"/>
        <c:noMultiLvlLbl val="0"/>
      </c:catAx>
      <c:valAx>
        <c:axId val="2139725832"/>
        <c:scaling>
          <c:orientation val="minMax"/>
          <c:max val="100.0"/>
          <c:min val="84.0"/>
        </c:scaling>
        <c:delete val="0"/>
        <c:axPos val="l"/>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s-MX" sz="1400"/>
                  <a:t>       Porcentaje (%) que recibio 2 dosis x año</a:t>
                </a:r>
              </a:p>
            </c:rich>
          </c:tx>
          <c:layout>
            <c:manualLayout>
              <c:xMode val="edge"/>
              <c:yMode val="edge"/>
              <c:x val="0.0558407751587908"/>
              <c:y val="0.214437250300758"/>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39722264"/>
        <c:crosses val="autoZero"/>
        <c:crossBetween val="between"/>
      </c:valAx>
      <c:spPr>
        <a:noFill/>
        <a:ln>
          <a:noFill/>
        </a:ln>
        <a:effectLst/>
      </c:spPr>
    </c:plotArea>
    <c:plotVisOnly val="1"/>
    <c:dispBlanksAs val="gap"/>
    <c:showDLblsOverMax val="0"/>
  </c:chart>
  <c:spPr>
    <a:noFill/>
    <a:ln>
      <a:noFill/>
    </a:ln>
    <a:effectLst/>
  </c:spPr>
  <c:txPr>
    <a:bodyPr/>
    <a:lstStyle/>
    <a:p>
      <a:pPr>
        <a:defRPr sz="1050" b="1"/>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0.13914</cdr:x>
      <cdr:y>0.82641</cdr:y>
    </cdr:from>
    <cdr:to>
      <cdr:x>0.9698</cdr:x>
      <cdr:y>0.8972</cdr:y>
    </cdr:to>
    <cdr:sp macro="" textlink="">
      <cdr:nvSpPr>
        <cdr:cNvPr id="2" name="CuadroTexto 1">
          <a:extLst xmlns:a="http://schemas.openxmlformats.org/drawingml/2006/main">
            <a:ext uri="{FF2B5EF4-FFF2-40B4-BE49-F238E27FC236}">
              <a16:creationId xmlns:a16="http://schemas.microsoft.com/office/drawing/2014/main" xmlns="" id="{EB7A7B66-262F-44FD-A83F-6CFB1BA7E59D}"/>
            </a:ext>
          </a:extLst>
        </cdr:cNvPr>
        <cdr:cNvSpPr txBox="1"/>
      </cdr:nvSpPr>
      <cdr:spPr>
        <a:xfrm xmlns:a="http://schemas.openxmlformats.org/drawingml/2006/main">
          <a:off x="738886" y="2935231"/>
          <a:ext cx="4410941" cy="25142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s-MX" sz="1400" dirty="0">
              <a:solidFill>
                <a:schemeClr val="tx1"/>
              </a:solidFill>
            </a:rPr>
            <a:t>n=</a:t>
          </a:r>
          <a:r>
            <a:rPr lang="es-MX" sz="1400" baseline="0" dirty="0">
              <a:solidFill>
                <a:schemeClr val="tx1"/>
              </a:solidFill>
            </a:rPr>
            <a:t> 1300               593                356               206                 87                   18</a:t>
          </a:r>
          <a:endParaRPr lang="es-MX" sz="1400"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0.12403</cdr:x>
      <cdr:y>0.814</cdr:y>
    </cdr:from>
    <cdr:to>
      <cdr:x>0.95469</cdr:x>
      <cdr:y>0.88479</cdr:y>
    </cdr:to>
    <cdr:sp macro="" textlink="">
      <cdr:nvSpPr>
        <cdr:cNvPr id="2" name="CuadroTexto 1">
          <a:extLst xmlns:a="http://schemas.openxmlformats.org/drawingml/2006/main">
            <a:ext uri="{FF2B5EF4-FFF2-40B4-BE49-F238E27FC236}">
              <a16:creationId xmlns:a16="http://schemas.microsoft.com/office/drawing/2014/main" xmlns="" id="{EB7A7B66-262F-44FD-A83F-6CFB1BA7E59D}"/>
            </a:ext>
          </a:extLst>
        </cdr:cNvPr>
        <cdr:cNvSpPr txBox="1"/>
      </cdr:nvSpPr>
      <cdr:spPr>
        <a:xfrm xmlns:a="http://schemas.openxmlformats.org/drawingml/2006/main">
          <a:off x="660814" y="2914755"/>
          <a:ext cx="4425466" cy="25348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s-MX" sz="1400" b="1" dirty="0">
              <a:solidFill>
                <a:schemeClr val="tx1"/>
              </a:solidFill>
            </a:rPr>
            <a:t>       n=</a:t>
          </a:r>
          <a:r>
            <a:rPr lang="es-MX" sz="1400" b="1" baseline="0" dirty="0">
              <a:solidFill>
                <a:schemeClr val="tx1"/>
              </a:solidFill>
            </a:rPr>
            <a:t> 1300                  593                     356                      206                        87                       18</a:t>
          </a:r>
          <a:endParaRPr lang="es-MX" sz="1400" b="1" dirty="0">
            <a:solidFill>
              <a:schemeClr val="tx1"/>
            </a:solidFill>
          </a:endParaRPr>
        </a:p>
      </cdr:txBody>
    </cdr:sp>
  </cdr:relSizeAnchor>
  <cdr:relSizeAnchor xmlns:cdr="http://schemas.openxmlformats.org/drawingml/2006/chartDrawing">
    <cdr:from>
      <cdr:x>0.07118</cdr:x>
      <cdr:y>0.85288</cdr:y>
    </cdr:from>
    <cdr:to>
      <cdr:x>0.99611</cdr:x>
      <cdr:y>0.93296</cdr:y>
    </cdr:to>
    <cdr:sp macro="" textlink="">
      <cdr:nvSpPr>
        <cdr:cNvPr id="4" name="CuadroTexto 30">
          <a:extLst xmlns:a="http://schemas.openxmlformats.org/drawingml/2006/main">
            <a:ext uri="{FF2B5EF4-FFF2-40B4-BE49-F238E27FC236}">
              <a16:creationId xmlns:a16="http://schemas.microsoft.com/office/drawing/2014/main" xmlns="" id="{F6110B69-B0E6-439A-A131-0BA751E3B0D0}"/>
            </a:ext>
          </a:extLst>
        </cdr:cNvPr>
        <cdr:cNvSpPr txBox="1"/>
      </cdr:nvSpPr>
      <cdr:spPr>
        <a:xfrm xmlns:a="http://schemas.openxmlformats.org/drawingml/2006/main">
          <a:off x="608434" y="5107225"/>
          <a:ext cx="7905756" cy="479535"/>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marL="0" marR="0" lvl="0" indent="0" defTabSz="914400" rtl="0" eaLnBrk="1" fontAlgn="auto" latinLnBrk="0" hangingPunct="1">
            <a:lnSpc>
              <a:spcPct val="100000"/>
            </a:lnSpc>
            <a:spcBef>
              <a:spcPts val="0"/>
            </a:spcBef>
            <a:spcAft>
              <a:spcPts val="0"/>
            </a:spcAft>
            <a:buClrTx/>
            <a:buSzTx/>
            <a:buFontTx/>
            <a:buNone/>
            <a:tabLst/>
            <a:defRPr/>
          </a:pPr>
          <a:r>
            <a:rPr lang="es-MX" sz="1400" b="1" dirty="0">
              <a:solidFill>
                <a:schemeClr val="tx1"/>
              </a:solidFill>
            </a:rPr>
            <a:t>* Cumplimiento: </a:t>
          </a:r>
          <a:r>
            <a:rPr lang="es-MX" sz="1400" dirty="0">
              <a:solidFill>
                <a:schemeClr val="dk1"/>
              </a:solidFill>
              <a:effectLst/>
              <a:latin typeface="+mn-lt"/>
              <a:ea typeface="+mn-ea"/>
              <a:cs typeface="+mn-cs"/>
            </a:rPr>
            <a:t>Recibió 2 inyecciones por año, cada una (± 4 semanas) después de la anterior.</a:t>
          </a:r>
          <a:br>
            <a:rPr lang="es-MX" sz="1400" dirty="0">
              <a:solidFill>
                <a:schemeClr val="dk1"/>
              </a:solidFill>
              <a:effectLst/>
              <a:latin typeface="+mn-lt"/>
              <a:ea typeface="+mn-ea"/>
              <a:cs typeface="+mn-cs"/>
            </a:rPr>
          </a:br>
          <a:r>
            <a:rPr lang="es-MX" sz="1400" dirty="0">
              <a:solidFill>
                <a:schemeClr val="dk1"/>
              </a:solidFill>
              <a:effectLst/>
              <a:latin typeface="+mn-lt"/>
              <a:ea typeface="+mn-ea"/>
              <a:cs typeface="+mn-cs"/>
            </a:rPr>
            <a:t>   </a:t>
          </a:r>
          <a:r>
            <a:rPr lang="es-MX" sz="1400" b="1" dirty="0">
              <a:solidFill>
                <a:schemeClr val="tx1"/>
              </a:solidFill>
            </a:rPr>
            <a:t>Persistencia:</a:t>
          </a:r>
          <a:r>
            <a:rPr lang="es-MX" sz="1400" dirty="0">
              <a:solidFill>
                <a:schemeClr val="tx1"/>
              </a:solidFill>
            </a:rPr>
            <a:t> </a:t>
          </a:r>
          <a:r>
            <a:rPr lang="es-ES" sz="1400" b="0" dirty="0">
              <a:solidFill>
                <a:schemeClr val="dk1"/>
              </a:solidFill>
              <a:effectLst/>
              <a:latin typeface="+mn-lt"/>
              <a:ea typeface="+mn-ea"/>
              <a:cs typeface="+mn-cs"/>
            </a:rPr>
            <a:t>Recibió 2 dosis/año y volvió para la última visita dentro del período asignado.</a:t>
          </a:r>
          <a:endParaRPr lang="es-MX" sz="1400" b="0" dirty="0">
            <a:effectLst/>
          </a:endParaRPr>
        </a:p>
        <a:p xmlns:a="http://schemas.openxmlformats.org/drawingml/2006/main">
          <a:endParaRPr lang="es-MX" sz="1400" dirty="0">
            <a:solidFill>
              <a:schemeClr val="tx1"/>
            </a:solidFill>
          </a:endParaRPr>
        </a:p>
      </cdr:txBody>
    </cdr:sp>
  </cdr:relSizeAnchor>
  <cdr:relSizeAnchor xmlns:cdr="http://schemas.openxmlformats.org/drawingml/2006/chartDrawing">
    <cdr:from>
      <cdr:x>0.13852</cdr:x>
      <cdr:y>0.18108</cdr:y>
    </cdr:from>
    <cdr:to>
      <cdr:x>0.13852</cdr:x>
      <cdr:y>0.75279</cdr:y>
    </cdr:to>
    <cdr:cxnSp macro="">
      <cdr:nvCxnSpPr>
        <cdr:cNvPr id="5" name="Conector recto 3">
          <a:extLst xmlns:a="http://schemas.openxmlformats.org/drawingml/2006/main">
            <a:ext uri="{FF2B5EF4-FFF2-40B4-BE49-F238E27FC236}">
              <a16:creationId xmlns:a16="http://schemas.microsoft.com/office/drawing/2014/main" xmlns="" id="{9ADB0E5E-BE8B-4B52-83AD-966E199B8D8E}"/>
            </a:ext>
          </a:extLst>
        </cdr:cNvPr>
        <cdr:cNvCxnSpPr/>
      </cdr:nvCxnSpPr>
      <cdr:spPr>
        <a:xfrm xmlns:a="http://schemas.openxmlformats.org/drawingml/2006/main">
          <a:off x="1183987" y="1084344"/>
          <a:ext cx="0" cy="3423536"/>
        </a:xfrm>
        <a:prstGeom xmlns:a="http://schemas.openxmlformats.org/drawingml/2006/main" prst="line">
          <a:avLst/>
        </a:prstGeom>
        <a:ln xmlns:a="http://schemas.openxmlformats.org/drawingml/2006/main">
          <a:solidFill>
            <a:schemeClr val="tx1">
              <a:lumMod val="65000"/>
              <a:lumOff val="3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0.71645</cdr:x>
      <cdr:y>0.15638</cdr:y>
    </cdr:from>
    <cdr:to>
      <cdr:x>0.8924</cdr:x>
      <cdr:y>0.1844</cdr:y>
    </cdr:to>
    <cdr:sp macro="" textlink="">
      <cdr:nvSpPr>
        <cdr:cNvPr id="6" name="CuadroTexto 40">
          <a:extLst xmlns:a="http://schemas.openxmlformats.org/drawingml/2006/main">
            <a:ext uri="{FF2B5EF4-FFF2-40B4-BE49-F238E27FC236}">
              <a16:creationId xmlns:a16="http://schemas.microsoft.com/office/drawing/2014/main" xmlns="" id="{3B6A4850-9684-4483-989F-971026916705}"/>
            </a:ext>
          </a:extLst>
        </cdr:cNvPr>
        <cdr:cNvSpPr txBox="1"/>
      </cdr:nvSpPr>
      <cdr:spPr>
        <a:xfrm xmlns:a="http://schemas.openxmlformats.org/drawingml/2006/main">
          <a:off x="6123771" y="936463"/>
          <a:ext cx="1503914" cy="167761"/>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MX" sz="1400" b="1" dirty="0"/>
            <a:t>Cumplimiento</a:t>
          </a:r>
        </a:p>
      </cdr:txBody>
    </cdr:sp>
  </cdr:relSizeAnchor>
  <cdr:relSizeAnchor xmlns:cdr="http://schemas.openxmlformats.org/drawingml/2006/chartDrawing">
    <cdr:from>
      <cdr:x>0.71645</cdr:x>
      <cdr:y>0.1945</cdr:y>
    </cdr:from>
    <cdr:to>
      <cdr:x>0.8668</cdr:x>
      <cdr:y>0.23597</cdr:y>
    </cdr:to>
    <cdr:sp macro="" textlink="">
      <cdr:nvSpPr>
        <cdr:cNvPr id="7" name="CuadroTexto 194">
          <a:extLst xmlns:a="http://schemas.openxmlformats.org/drawingml/2006/main">
            <a:ext uri="{FF2B5EF4-FFF2-40B4-BE49-F238E27FC236}">
              <a16:creationId xmlns:a16="http://schemas.microsoft.com/office/drawing/2014/main" xmlns="" id="{A130F941-50AD-4EE4-909C-3F0057F5CB56}"/>
            </a:ext>
          </a:extLst>
        </cdr:cNvPr>
        <cdr:cNvSpPr txBox="1"/>
      </cdr:nvSpPr>
      <cdr:spPr>
        <a:xfrm xmlns:a="http://schemas.openxmlformats.org/drawingml/2006/main">
          <a:off x="6123769" y="1164714"/>
          <a:ext cx="1285119" cy="248315"/>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MX" sz="1400" b="1" dirty="0"/>
            <a:t>Persistencia</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1E417967-32A5-454D-8F81-972033F62303}" type="datetimeFigureOut">
              <a:rPr lang="id-ID"/>
              <a:pPr/>
              <a:t>6/12/19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A0948C30-E0D4-E148-9F56-1E55A005956C}" type="slidenum">
              <a:rPr lang="id-ID"/>
              <a:pPr/>
              <a:t>‹#›</a:t>
            </a:fld>
            <a:endParaRPr lang="id-ID"/>
          </a:p>
        </p:txBody>
      </p:sp>
    </p:spTree>
    <p:extLst>
      <p:ext uri="{BB962C8B-B14F-4D97-AF65-F5344CB8AC3E}">
        <p14:creationId xmlns:p14="http://schemas.microsoft.com/office/powerpoint/2010/main" val="985672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F579162E-D843-E647-832E-71D352952ED3}" type="datetimeFigureOut">
              <a:rPr lang="id-ID"/>
              <a:pPr/>
              <a:t>6/12/19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id-ID"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d-ID"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5830CBEA-D6D4-9542-B346-6CD1EBA2BB93}" type="slidenum">
              <a:rPr lang="id-ID"/>
              <a:pPr/>
              <a:t>‹#›</a:t>
            </a:fld>
            <a:endParaRPr lang="id-ID"/>
          </a:p>
        </p:txBody>
      </p:sp>
    </p:spTree>
    <p:extLst>
      <p:ext uri="{BB962C8B-B14F-4D97-AF65-F5344CB8AC3E}">
        <p14:creationId xmlns:p14="http://schemas.microsoft.com/office/powerpoint/2010/main" val="19562978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ヒラギノ角ゴ Pro W3" charset="0"/>
        <a:cs typeface="+mn-cs"/>
      </a:defRPr>
    </a:lvl1pPr>
    <a:lvl2pPr marL="457200" algn="l" rtl="0" fontAlgn="base">
      <a:spcBef>
        <a:spcPct val="30000"/>
      </a:spcBef>
      <a:spcAft>
        <a:spcPct val="0"/>
      </a:spcAft>
      <a:defRPr sz="1200" kern="1200">
        <a:solidFill>
          <a:schemeClr val="tx1"/>
        </a:solidFill>
        <a:latin typeface="+mn-lt"/>
        <a:ea typeface="ヒラギノ角ゴ Pro W3" charset="0"/>
        <a:cs typeface="+mn-cs"/>
      </a:defRPr>
    </a:lvl2pPr>
    <a:lvl3pPr marL="914400" algn="l" rtl="0" fontAlgn="base">
      <a:spcBef>
        <a:spcPct val="30000"/>
      </a:spcBef>
      <a:spcAft>
        <a:spcPct val="0"/>
      </a:spcAft>
      <a:defRPr sz="1200" kern="1200">
        <a:solidFill>
          <a:schemeClr val="tx1"/>
        </a:solidFill>
        <a:latin typeface="+mn-lt"/>
        <a:ea typeface="ヒラギノ角ゴ Pro W3" charset="0"/>
        <a:cs typeface="+mn-cs"/>
      </a:defRPr>
    </a:lvl3pPr>
    <a:lvl4pPr marL="1371600" algn="l" rtl="0" fontAlgn="base">
      <a:spcBef>
        <a:spcPct val="30000"/>
      </a:spcBef>
      <a:spcAft>
        <a:spcPct val="0"/>
      </a:spcAft>
      <a:defRPr sz="1200" kern="1200">
        <a:solidFill>
          <a:schemeClr val="tx1"/>
        </a:solidFill>
        <a:latin typeface="+mn-lt"/>
        <a:ea typeface="ヒラギノ角ゴ Pro W3" charset="0"/>
        <a:cs typeface="+mn-cs"/>
      </a:defRPr>
    </a:lvl4pPr>
    <a:lvl5pPr marL="1828800" algn="l" rtl="0" fontAlgn="base">
      <a:spcBef>
        <a:spcPct val="30000"/>
      </a:spcBef>
      <a:spcAft>
        <a:spcPct val="0"/>
      </a:spcAft>
      <a:defRPr sz="1200" kern="1200">
        <a:solidFill>
          <a:schemeClr val="tx1"/>
        </a:solidFill>
        <a:latin typeface="+mn-lt"/>
        <a:ea typeface="ヒラギノ角ゴ Pro W3"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id-ID">
              <a:latin typeface="Calibri" charset="0"/>
            </a:endParaRPr>
          </a:p>
        </p:txBody>
      </p:sp>
      <p:sp>
        <p:nvSpPr>
          <p:cNvPr id="2867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ource Sans Pro" charset="0"/>
                <a:ea typeface="ヒラギノ角ゴ Pro W3" charset="0"/>
              </a:defRPr>
            </a:lvl1pPr>
            <a:lvl2pPr marL="742950" indent="-285750">
              <a:defRPr>
                <a:solidFill>
                  <a:schemeClr val="tx1"/>
                </a:solidFill>
                <a:latin typeface="Source Sans Pro" charset="0"/>
                <a:ea typeface="ヒラギノ角ゴ Pro W3" charset="0"/>
              </a:defRPr>
            </a:lvl2pPr>
            <a:lvl3pPr marL="1143000" indent="-228600">
              <a:defRPr>
                <a:solidFill>
                  <a:schemeClr val="tx1"/>
                </a:solidFill>
                <a:latin typeface="Source Sans Pro" charset="0"/>
                <a:ea typeface="ヒラギノ角ゴ Pro W3" charset="0"/>
              </a:defRPr>
            </a:lvl3pPr>
            <a:lvl4pPr marL="1600200" indent="-228600">
              <a:defRPr>
                <a:solidFill>
                  <a:schemeClr val="tx1"/>
                </a:solidFill>
                <a:latin typeface="Source Sans Pro" charset="0"/>
                <a:ea typeface="ヒラギノ角ゴ Pro W3" charset="0"/>
              </a:defRPr>
            </a:lvl4pPr>
            <a:lvl5pPr marL="2057400" indent="-228600">
              <a:defRPr>
                <a:solidFill>
                  <a:schemeClr val="tx1"/>
                </a:solidFill>
                <a:latin typeface="Source Sans Pro" charset="0"/>
                <a:ea typeface="ヒラギノ角ゴ Pro W3" charset="0"/>
              </a:defRPr>
            </a:lvl5pPr>
            <a:lvl6pPr marL="2514600" indent="-228600" fontAlgn="base">
              <a:spcBef>
                <a:spcPct val="0"/>
              </a:spcBef>
              <a:spcAft>
                <a:spcPct val="0"/>
              </a:spcAft>
              <a:defRPr>
                <a:solidFill>
                  <a:schemeClr val="tx1"/>
                </a:solidFill>
                <a:latin typeface="Source Sans Pro" charset="0"/>
                <a:ea typeface="ヒラギノ角ゴ Pro W3" charset="0"/>
              </a:defRPr>
            </a:lvl6pPr>
            <a:lvl7pPr marL="2971800" indent="-228600" fontAlgn="base">
              <a:spcBef>
                <a:spcPct val="0"/>
              </a:spcBef>
              <a:spcAft>
                <a:spcPct val="0"/>
              </a:spcAft>
              <a:defRPr>
                <a:solidFill>
                  <a:schemeClr val="tx1"/>
                </a:solidFill>
                <a:latin typeface="Source Sans Pro" charset="0"/>
                <a:ea typeface="ヒラギノ角ゴ Pro W3" charset="0"/>
              </a:defRPr>
            </a:lvl7pPr>
            <a:lvl8pPr marL="3429000" indent="-228600" fontAlgn="base">
              <a:spcBef>
                <a:spcPct val="0"/>
              </a:spcBef>
              <a:spcAft>
                <a:spcPct val="0"/>
              </a:spcAft>
              <a:defRPr>
                <a:solidFill>
                  <a:schemeClr val="tx1"/>
                </a:solidFill>
                <a:latin typeface="Source Sans Pro" charset="0"/>
                <a:ea typeface="ヒラギノ角ゴ Pro W3" charset="0"/>
              </a:defRPr>
            </a:lvl8pPr>
            <a:lvl9pPr marL="3886200" indent="-228600" fontAlgn="base">
              <a:spcBef>
                <a:spcPct val="0"/>
              </a:spcBef>
              <a:spcAft>
                <a:spcPct val="0"/>
              </a:spcAft>
              <a:defRPr>
                <a:solidFill>
                  <a:schemeClr val="tx1"/>
                </a:solidFill>
                <a:latin typeface="Source Sans Pro" charset="0"/>
                <a:ea typeface="ヒラギノ角ゴ Pro W3" charset="0"/>
              </a:defRPr>
            </a:lvl9pPr>
          </a:lstStyle>
          <a:p>
            <a:fld id="{F872E4D5-A490-7246-B093-2F5AA01F2AFC}" type="slidenum">
              <a:rPr lang="id-ID">
                <a:latin typeface="Calibri" charset="0"/>
              </a:rPr>
              <a:pPr/>
              <a:t>1</a:t>
            </a:fld>
            <a:endParaRPr lang="id-ID">
              <a:latin typeface="Calibri" charset="0"/>
            </a:endParaRPr>
          </a:p>
        </p:txBody>
      </p:sp>
    </p:spTree>
    <p:extLst>
      <p:ext uri="{BB962C8B-B14F-4D97-AF65-F5344CB8AC3E}">
        <p14:creationId xmlns:p14="http://schemas.microsoft.com/office/powerpoint/2010/main" val="183548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Dillaa</a:t>
            </a:r>
            <a:r>
              <a:rPr lang="es-CO" dirty="0"/>
              <a:t> T, </a:t>
            </a:r>
            <a:r>
              <a:rPr lang="es-CO" dirty="0" err="1"/>
              <a:t>Valladaresa</a:t>
            </a:r>
            <a:r>
              <a:rPr lang="es-CO" dirty="0"/>
              <a:t> A, y </a:t>
            </a:r>
            <a:r>
              <a:rPr lang="es-CO" dirty="0" err="1"/>
              <a:t>cols</a:t>
            </a:r>
            <a:r>
              <a:rPr lang="es-CO" dirty="0"/>
              <a:t> . Aten Primaria. 2009;41(6):342–348</a:t>
            </a:r>
          </a:p>
          <a:p>
            <a:r>
              <a:rPr lang="es-CO" dirty="0"/>
              <a:t> por OMS : </a:t>
            </a:r>
          </a:p>
          <a:p>
            <a:r>
              <a:rPr lang="es-MX" dirty="0"/>
              <a:t>adherencia  es el grado en el que la conducta de un paciente, en </a:t>
            </a:r>
            <a:r>
              <a:rPr lang="es-MX" dirty="0" err="1"/>
              <a:t>relacio´n</a:t>
            </a:r>
            <a:endParaRPr lang="es-MX" dirty="0"/>
          </a:p>
          <a:p>
            <a:r>
              <a:rPr lang="es-MX" dirty="0"/>
              <a:t>con la toma de </a:t>
            </a:r>
            <a:r>
              <a:rPr lang="es-MX" dirty="0" err="1"/>
              <a:t>medicacio´n</a:t>
            </a:r>
            <a:r>
              <a:rPr lang="es-MX" dirty="0"/>
              <a:t>, el seguimiento de una dieta o la</a:t>
            </a:r>
          </a:p>
          <a:p>
            <a:r>
              <a:rPr lang="es-MX" dirty="0" err="1"/>
              <a:t>modificacio´n</a:t>
            </a:r>
            <a:r>
              <a:rPr lang="es-MX" dirty="0"/>
              <a:t> de </a:t>
            </a:r>
            <a:r>
              <a:rPr lang="es-MX" dirty="0" err="1"/>
              <a:t>ha´bitos</a:t>
            </a:r>
            <a:r>
              <a:rPr lang="es-MX" dirty="0"/>
              <a:t> de vida, se corresponde con las</a:t>
            </a:r>
          </a:p>
          <a:p>
            <a:r>
              <a:rPr lang="es-MX" dirty="0"/>
              <a:t>recomendaciones acordadas con el profesional sanitario</a:t>
            </a:r>
          </a:p>
          <a:p>
            <a:r>
              <a:rPr lang="es-MX" dirty="0"/>
              <a:t>(</a:t>
            </a:r>
            <a:r>
              <a:rPr lang="en-US" dirty="0"/>
              <a:t>Adherence to long term therapies: evidence for action. Geneva:</a:t>
            </a:r>
          </a:p>
          <a:p>
            <a:r>
              <a:rPr lang="en-US" dirty="0"/>
              <a:t>World Health Organization; 2003)</a:t>
            </a:r>
          </a:p>
          <a:p>
            <a:endParaRPr lang="en-US" dirty="0"/>
          </a:p>
          <a:p>
            <a:r>
              <a:rPr lang="es-MX" dirty="0"/>
              <a:t>cumplimiento implica una</a:t>
            </a:r>
          </a:p>
          <a:p>
            <a:r>
              <a:rPr lang="es-MX" dirty="0"/>
              <a:t>conducta de </a:t>
            </a:r>
            <a:r>
              <a:rPr lang="es-MX" dirty="0" err="1"/>
              <a:t>sumisio´n</a:t>
            </a:r>
            <a:r>
              <a:rPr lang="es-MX" dirty="0"/>
              <a:t> y obediencia a una orden, propia de</a:t>
            </a:r>
          </a:p>
          <a:p>
            <a:r>
              <a:rPr lang="es-MX" dirty="0"/>
              <a:t>una </a:t>
            </a:r>
            <a:r>
              <a:rPr lang="es-MX" dirty="0" err="1"/>
              <a:t>relacio´n</a:t>
            </a:r>
            <a:r>
              <a:rPr lang="es-MX" dirty="0"/>
              <a:t> paternalista entre los profesionales de la salud</a:t>
            </a:r>
          </a:p>
          <a:p>
            <a:r>
              <a:rPr lang="es-MX" dirty="0"/>
              <a:t>y el paciente</a:t>
            </a:r>
          </a:p>
          <a:p>
            <a:endParaRPr lang="es-MX" dirty="0"/>
          </a:p>
          <a:p>
            <a:r>
              <a:rPr lang="es-CO" dirty="0"/>
              <a:t>adherencia requiere el consentimiento - </a:t>
            </a:r>
            <a:r>
              <a:rPr lang="es-MX" dirty="0"/>
              <a:t>cumplimiento indica </a:t>
            </a:r>
            <a:r>
              <a:rPr lang="es-MX" dirty="0" err="1"/>
              <a:t>sumision</a:t>
            </a:r>
            <a:r>
              <a:rPr lang="es-MX" dirty="0"/>
              <a:t> </a:t>
            </a:r>
          </a:p>
          <a:p>
            <a:endParaRPr lang="es-MX" dirty="0"/>
          </a:p>
          <a:p>
            <a:r>
              <a:rPr lang="es-CO" dirty="0"/>
              <a:t>Sociedad Internacional de </a:t>
            </a:r>
            <a:r>
              <a:rPr lang="es-CO" dirty="0" err="1"/>
              <a:t>Farmacoeconomıa</a:t>
            </a:r>
            <a:r>
              <a:rPr lang="es-CO" dirty="0"/>
              <a:t>  </a:t>
            </a:r>
            <a:r>
              <a:rPr lang="es-CO" dirty="0" err="1"/>
              <a:t>Investigacio´n</a:t>
            </a:r>
            <a:r>
              <a:rPr lang="es-CO" dirty="0"/>
              <a:t> de Resultados Sanitarios (ISPOR):</a:t>
            </a:r>
          </a:p>
          <a:p>
            <a:r>
              <a:rPr lang="es-MX" dirty="0"/>
              <a:t>cumplimiento </a:t>
            </a:r>
            <a:r>
              <a:rPr lang="es-MX" dirty="0" err="1"/>
              <a:t>terape´utico</a:t>
            </a:r>
            <a:r>
              <a:rPr lang="es-MX" dirty="0"/>
              <a:t> (</a:t>
            </a:r>
            <a:r>
              <a:rPr lang="es-MX" dirty="0" err="1"/>
              <a:t>sino´nimo</a:t>
            </a:r>
            <a:r>
              <a:rPr lang="es-MX" dirty="0"/>
              <a:t>: adherencia) como el grado en que un paciente </a:t>
            </a:r>
            <a:r>
              <a:rPr lang="es-MX" dirty="0" err="1"/>
              <a:t>actu´a</a:t>
            </a:r>
            <a:r>
              <a:rPr lang="es-MX" dirty="0"/>
              <a:t> de acuerdo con la</a:t>
            </a:r>
          </a:p>
          <a:p>
            <a:r>
              <a:rPr lang="es-MX" dirty="0"/>
              <a:t>dosis, la pauta </a:t>
            </a:r>
            <a:r>
              <a:rPr lang="es-MX" dirty="0" err="1"/>
              <a:t>posolo´gica</a:t>
            </a:r>
            <a:r>
              <a:rPr lang="es-MX" dirty="0"/>
              <a:t> y el plazo prescritos</a:t>
            </a:r>
          </a:p>
          <a:p>
            <a:endParaRPr lang="es-MX" dirty="0"/>
          </a:p>
          <a:p>
            <a:r>
              <a:rPr lang="es-MX" dirty="0"/>
              <a:t>Sin embargo,</a:t>
            </a:r>
          </a:p>
          <a:p>
            <a:r>
              <a:rPr lang="es-MX" dirty="0"/>
              <a:t>los resultados </a:t>
            </a:r>
            <a:r>
              <a:rPr lang="es-MX" dirty="0" err="1"/>
              <a:t>clı´nicos</a:t>
            </a:r>
            <a:r>
              <a:rPr lang="es-MX" dirty="0"/>
              <a:t> de un tratamiento se ven afectados no</a:t>
            </a:r>
          </a:p>
          <a:p>
            <a:r>
              <a:rPr lang="es-MX" dirty="0" err="1"/>
              <a:t>so´lo</a:t>
            </a:r>
            <a:r>
              <a:rPr lang="es-MX" dirty="0"/>
              <a:t> por </a:t>
            </a:r>
            <a:r>
              <a:rPr lang="es-MX" dirty="0" err="1"/>
              <a:t>co´mo</a:t>
            </a:r>
            <a:r>
              <a:rPr lang="es-MX" dirty="0"/>
              <a:t> tomen los pacientes su </a:t>
            </a:r>
            <a:r>
              <a:rPr lang="es-MX" dirty="0" err="1"/>
              <a:t>medicacio´n</a:t>
            </a:r>
            <a:r>
              <a:rPr lang="es-MX" dirty="0"/>
              <a:t>, sino por</a:t>
            </a:r>
          </a:p>
          <a:p>
            <a:r>
              <a:rPr lang="es-MX" dirty="0" err="1"/>
              <a:t>cua´nto</a:t>
            </a:r>
            <a:r>
              <a:rPr lang="es-MX" dirty="0"/>
              <a:t> tiempo lo hagan</a:t>
            </a:r>
          </a:p>
          <a:p>
            <a:endParaRPr lang="es-MX" dirty="0"/>
          </a:p>
          <a:p>
            <a:r>
              <a:rPr lang="es-MX" dirty="0"/>
              <a:t>persistencia para definir el tiempo durante el cual el paciente </a:t>
            </a:r>
            <a:r>
              <a:rPr lang="es-MX" dirty="0" err="1"/>
              <a:t>continu´a</a:t>
            </a:r>
            <a:r>
              <a:rPr lang="es-MX" dirty="0"/>
              <a:t> con el</a:t>
            </a:r>
          </a:p>
          <a:p>
            <a:r>
              <a:rPr lang="es-MX" dirty="0"/>
              <a:t>tratamiento, es decir, la cantidad de tiempo que transcurre</a:t>
            </a:r>
          </a:p>
          <a:p>
            <a:r>
              <a:rPr lang="es-MX" dirty="0"/>
              <a:t>desde el inicio hasta la </a:t>
            </a:r>
            <a:r>
              <a:rPr lang="es-MX" dirty="0" err="1"/>
              <a:t>interrupcio´n</a:t>
            </a:r>
            <a:endParaRPr lang="es-MX" dirty="0"/>
          </a:p>
          <a:p>
            <a:endParaRPr lang="es-MX" dirty="0"/>
          </a:p>
          <a:p>
            <a:r>
              <a:rPr lang="es-MX" dirty="0"/>
              <a:t>Consecuencias de la falta de adherencia : </a:t>
            </a:r>
          </a:p>
          <a:p>
            <a:r>
              <a:rPr lang="es-MX" dirty="0"/>
              <a:t>Incumplimiento terapéutico : A la hora de analizar las</a:t>
            </a:r>
          </a:p>
          <a:p>
            <a:r>
              <a:rPr lang="es-MX" dirty="0"/>
              <a:t>consecuencias del incumplimiento </a:t>
            </a:r>
            <a:r>
              <a:rPr lang="es-MX" dirty="0" err="1"/>
              <a:t>terape´utico</a:t>
            </a:r>
            <a:r>
              <a:rPr lang="es-MX" dirty="0"/>
              <a:t> (IT), es</a:t>
            </a:r>
          </a:p>
          <a:p>
            <a:r>
              <a:rPr lang="es-MX" dirty="0"/>
              <a:t>necesario tener presentes la dificultad para medirlo, la</a:t>
            </a:r>
          </a:p>
          <a:p>
            <a:r>
              <a:rPr lang="es-MX" dirty="0"/>
              <a:t>diferente </a:t>
            </a:r>
            <a:r>
              <a:rPr lang="es-MX" dirty="0" err="1"/>
              <a:t>metodologı´a</a:t>
            </a:r>
            <a:r>
              <a:rPr lang="es-MX" dirty="0"/>
              <a:t> utilizada y la inexistencia de un</a:t>
            </a:r>
          </a:p>
          <a:p>
            <a:r>
              <a:rPr lang="es-MX" dirty="0" err="1"/>
              <a:t>esta´ndar</a:t>
            </a:r>
            <a:r>
              <a:rPr lang="es-MX" dirty="0"/>
              <a:t> de referencia, por lo que la </a:t>
            </a:r>
            <a:r>
              <a:rPr lang="es-MX" dirty="0" err="1"/>
              <a:t>comparacio´n</a:t>
            </a:r>
            <a:r>
              <a:rPr lang="es-MX" dirty="0"/>
              <a:t> entre</a:t>
            </a:r>
          </a:p>
          <a:p>
            <a:r>
              <a:rPr lang="es-MX" dirty="0"/>
              <a:t>diferentes tasas debe realizarse con cautela.</a:t>
            </a:r>
          </a:p>
          <a:p>
            <a:r>
              <a:rPr lang="es-MX" dirty="0"/>
              <a:t>Existe una </a:t>
            </a:r>
            <a:r>
              <a:rPr lang="es-MX" dirty="0" err="1"/>
              <a:t>asociacio´n</a:t>
            </a:r>
            <a:r>
              <a:rPr lang="es-MX" dirty="0"/>
              <a:t> clara y directa entre la falta de</a:t>
            </a:r>
          </a:p>
          <a:p>
            <a:r>
              <a:rPr lang="es-MX" dirty="0"/>
              <a:t>cumplimiento y la </a:t>
            </a:r>
            <a:r>
              <a:rPr lang="es-MX" dirty="0" err="1"/>
              <a:t>obtencio´n</a:t>
            </a:r>
            <a:r>
              <a:rPr lang="es-MX" dirty="0"/>
              <a:t> de peores resultados en salud.</a:t>
            </a:r>
          </a:p>
          <a:p>
            <a:r>
              <a:rPr lang="es-MX" dirty="0"/>
              <a:t>El</a:t>
            </a:r>
          </a:p>
          <a:p>
            <a:r>
              <a:rPr lang="es-MX" dirty="0"/>
              <a:t>impacto </a:t>
            </a:r>
            <a:r>
              <a:rPr lang="es-MX" dirty="0" err="1"/>
              <a:t>clı´nico</a:t>
            </a:r>
            <a:r>
              <a:rPr lang="es-MX" dirty="0"/>
              <a:t> de la falta de adherencia depende de la</a:t>
            </a:r>
          </a:p>
          <a:p>
            <a:r>
              <a:rPr lang="es-MX" dirty="0" err="1"/>
              <a:t>interrelacio´n</a:t>
            </a:r>
            <a:r>
              <a:rPr lang="es-MX" dirty="0"/>
              <a:t> entre tres factores: el tipo de incumplimiento,</a:t>
            </a:r>
          </a:p>
          <a:p>
            <a:r>
              <a:rPr lang="es-MX" dirty="0"/>
              <a:t>la enfermedad tratada y las propiedades </a:t>
            </a:r>
            <a:r>
              <a:rPr lang="es-MX" dirty="0" err="1"/>
              <a:t>farmacodina´micas</a:t>
            </a:r>
            <a:endParaRPr lang="es-MX" dirty="0"/>
          </a:p>
          <a:p>
            <a:r>
              <a:rPr lang="es-MX" dirty="0"/>
              <a:t>y </a:t>
            </a:r>
            <a:r>
              <a:rPr lang="es-MX" dirty="0" err="1"/>
              <a:t>farmacocine´ticas</a:t>
            </a:r>
            <a:r>
              <a:rPr lang="es-MX" dirty="0"/>
              <a:t> del medicamento. </a:t>
            </a:r>
          </a:p>
          <a:p>
            <a:r>
              <a:rPr lang="es-MX" dirty="0"/>
              <a:t>En cuanto al tipo de IT se pueden presentar dos situaciones: 1- que no se llegue a</a:t>
            </a:r>
          </a:p>
          <a:p>
            <a:r>
              <a:rPr lang="es-MX" dirty="0"/>
              <a:t>iniciar el tratamiento, con lo que las consecuencias </a:t>
            </a:r>
            <a:r>
              <a:rPr lang="es-MX" dirty="0" err="1"/>
              <a:t>clı´nicas</a:t>
            </a:r>
            <a:endParaRPr lang="es-MX" dirty="0"/>
          </a:p>
          <a:p>
            <a:r>
              <a:rPr lang="es-MX" dirty="0"/>
              <a:t>que se </a:t>
            </a:r>
            <a:r>
              <a:rPr lang="es-MX" dirty="0" err="1"/>
              <a:t>podra´n</a:t>
            </a:r>
            <a:r>
              <a:rPr lang="es-MX" dirty="0"/>
              <a:t> observar </a:t>
            </a:r>
            <a:r>
              <a:rPr lang="es-MX" dirty="0" err="1"/>
              <a:t>serı´an</a:t>
            </a:r>
            <a:r>
              <a:rPr lang="es-MX" dirty="0"/>
              <a:t> similares a las que </a:t>
            </a:r>
            <a:r>
              <a:rPr lang="es-MX" dirty="0" err="1"/>
              <a:t>aparecerı</a:t>
            </a:r>
            <a:endParaRPr lang="es-MX" dirty="0"/>
          </a:p>
          <a:p>
            <a:r>
              <a:rPr lang="es-MX" dirty="0"/>
              <a:t>´</a:t>
            </a:r>
            <a:r>
              <a:rPr lang="es-MX" dirty="0" err="1"/>
              <a:t>an</a:t>
            </a:r>
            <a:r>
              <a:rPr lang="es-MX" dirty="0"/>
              <a:t> al seguir la enfermedad su curso natural, o que se</a:t>
            </a:r>
          </a:p>
          <a:p>
            <a:r>
              <a:rPr lang="es-MX" dirty="0"/>
              <a:t>interrumpa una vez iniciado, en cuyo caso las consecuencias</a:t>
            </a:r>
          </a:p>
          <a:p>
            <a:r>
              <a:rPr lang="es-MX" dirty="0" err="1"/>
              <a:t>dependera´n</a:t>
            </a:r>
            <a:r>
              <a:rPr lang="es-MX" dirty="0"/>
              <a:t> fundamentalmente de la </a:t>
            </a:r>
            <a:r>
              <a:rPr lang="es-MX" dirty="0" err="1"/>
              <a:t>afeccio´n</a:t>
            </a:r>
            <a:r>
              <a:rPr lang="es-MX" dirty="0"/>
              <a:t> (gravedad,</a:t>
            </a:r>
          </a:p>
          <a:p>
            <a:r>
              <a:rPr lang="es-MX" dirty="0"/>
              <a:t>cronicidad, curso </a:t>
            </a:r>
            <a:r>
              <a:rPr lang="es-MX" dirty="0" err="1"/>
              <a:t>sintoma´tico</a:t>
            </a:r>
            <a:r>
              <a:rPr lang="es-MX" dirty="0"/>
              <a:t> o no y </a:t>
            </a:r>
            <a:r>
              <a:rPr lang="es-MX" dirty="0" err="1"/>
              <a:t>prono´stico</a:t>
            </a:r>
            <a:r>
              <a:rPr lang="es-MX" dirty="0"/>
              <a:t>) y del</a:t>
            </a:r>
          </a:p>
          <a:p>
            <a:r>
              <a:rPr lang="es-MX" dirty="0" err="1"/>
              <a:t>fa´rmaco</a:t>
            </a:r>
            <a:r>
              <a:rPr lang="es-MX" dirty="0"/>
              <a:t>, cuyas propiedades </a:t>
            </a:r>
            <a:r>
              <a:rPr lang="es-MX" dirty="0" err="1"/>
              <a:t>farmacocine´ticas</a:t>
            </a:r>
            <a:r>
              <a:rPr lang="es-MX" dirty="0"/>
              <a:t> y </a:t>
            </a:r>
            <a:r>
              <a:rPr lang="es-MX" dirty="0" err="1"/>
              <a:t>farmacodina</a:t>
            </a:r>
            <a:endParaRPr lang="es-MX" dirty="0"/>
          </a:p>
          <a:p>
            <a:r>
              <a:rPr lang="es-MX" dirty="0"/>
              <a:t>´micas </a:t>
            </a:r>
            <a:r>
              <a:rPr lang="es-MX" dirty="0" err="1"/>
              <a:t>determinara´n</a:t>
            </a:r>
            <a:r>
              <a:rPr lang="es-MX" dirty="0"/>
              <a:t> el grado de cobertura y de mantenimiento</a:t>
            </a:r>
          </a:p>
          <a:p>
            <a:r>
              <a:rPr lang="es-MX" dirty="0"/>
              <a:t>del efecto </a:t>
            </a:r>
            <a:r>
              <a:rPr lang="es-MX" dirty="0" err="1"/>
              <a:t>terape´utico</a:t>
            </a:r>
            <a:r>
              <a:rPr lang="es-MX" dirty="0"/>
              <a:t>. </a:t>
            </a:r>
          </a:p>
          <a:p>
            <a:endParaRPr lang="es-MX" dirty="0"/>
          </a:p>
          <a:p>
            <a:endParaRPr lang="es-MX" dirty="0"/>
          </a:p>
          <a:p>
            <a:r>
              <a:rPr lang="es-MX" dirty="0"/>
              <a:t>Consecuencias </a:t>
            </a:r>
            <a:r>
              <a:rPr lang="es-MX" dirty="0" err="1"/>
              <a:t>econo´micas</a:t>
            </a:r>
            <a:r>
              <a:rPr lang="es-MX" dirty="0"/>
              <a:t>: </a:t>
            </a:r>
          </a:p>
          <a:p>
            <a:r>
              <a:rPr lang="es-MX" dirty="0"/>
              <a:t>La </a:t>
            </a:r>
            <a:r>
              <a:rPr lang="es-MX" dirty="0" err="1"/>
              <a:t>evaluacio´n</a:t>
            </a:r>
            <a:r>
              <a:rPr lang="es-MX" dirty="0"/>
              <a:t> de las consecuencias </a:t>
            </a:r>
            <a:r>
              <a:rPr lang="es-MX" dirty="0" err="1"/>
              <a:t>econo´micas</a:t>
            </a:r>
            <a:r>
              <a:rPr lang="es-MX" dirty="0"/>
              <a:t> del IT se</a:t>
            </a:r>
          </a:p>
          <a:p>
            <a:r>
              <a:rPr lang="es-MX" dirty="0"/>
              <a:t>encuentra obstaculizada por problemas de tipo </a:t>
            </a:r>
            <a:r>
              <a:rPr lang="es-MX" dirty="0" err="1"/>
              <a:t>metodolo</a:t>
            </a:r>
            <a:r>
              <a:rPr lang="es-MX" dirty="0"/>
              <a:t>´-</a:t>
            </a:r>
          </a:p>
          <a:p>
            <a:r>
              <a:rPr lang="es-MX" dirty="0" err="1"/>
              <a:t>Gico</a:t>
            </a:r>
            <a:endParaRPr lang="es-MX" dirty="0"/>
          </a:p>
          <a:p>
            <a:r>
              <a:rPr lang="es-MX" dirty="0"/>
              <a:t>1- dificultad de establecer un consenso sobre su</a:t>
            </a:r>
          </a:p>
          <a:p>
            <a:r>
              <a:rPr lang="es-MX" dirty="0" err="1"/>
              <a:t>definicio´n</a:t>
            </a:r>
            <a:r>
              <a:rPr lang="es-MX" dirty="0"/>
              <a:t> y </a:t>
            </a:r>
            <a:r>
              <a:rPr lang="es-MX" dirty="0" err="1"/>
              <a:t>valoracio´n</a:t>
            </a:r>
            <a:r>
              <a:rPr lang="es-MX" dirty="0"/>
              <a:t>,</a:t>
            </a:r>
          </a:p>
          <a:p>
            <a:r>
              <a:rPr lang="es-MX" dirty="0"/>
              <a:t>2- l </a:t>
            </a:r>
            <a:r>
              <a:rPr lang="es-MX" dirty="0" err="1"/>
              <a:t>disen˜o</a:t>
            </a:r>
            <a:r>
              <a:rPr lang="es-MX" dirty="0"/>
              <a:t> del estudio que</a:t>
            </a:r>
          </a:p>
          <a:p>
            <a:r>
              <a:rPr lang="es-MX" dirty="0" err="1"/>
              <a:t>evalu´e</a:t>
            </a:r>
            <a:r>
              <a:rPr lang="es-MX" dirty="0"/>
              <a:t> el impacto </a:t>
            </a:r>
            <a:r>
              <a:rPr lang="es-MX" dirty="0" err="1"/>
              <a:t>econo´mico</a:t>
            </a:r>
            <a:endParaRPr lang="es-MX" dirty="0"/>
          </a:p>
          <a:p>
            <a:r>
              <a:rPr lang="es-MX" dirty="0"/>
              <a:t>3-  la </a:t>
            </a:r>
            <a:r>
              <a:rPr lang="es-MX" dirty="0" err="1"/>
              <a:t>identificacio´n</a:t>
            </a:r>
            <a:r>
              <a:rPr lang="es-MX" dirty="0"/>
              <a:t>, </a:t>
            </a:r>
            <a:r>
              <a:rPr lang="es-MX" dirty="0" err="1"/>
              <a:t>medicio´n</a:t>
            </a:r>
            <a:r>
              <a:rPr lang="es-MX" dirty="0"/>
              <a:t> y </a:t>
            </a:r>
            <a:r>
              <a:rPr lang="es-MX" dirty="0" err="1"/>
              <a:t>valoracio´n</a:t>
            </a:r>
            <a:r>
              <a:rPr lang="es-MX" dirty="0"/>
              <a:t> de los costes y resultados relacionados con el IT,</a:t>
            </a:r>
          </a:p>
          <a:p>
            <a:r>
              <a:rPr lang="es-MX" dirty="0"/>
              <a:t>4- problema en la </a:t>
            </a:r>
            <a:r>
              <a:rPr lang="es-MX" dirty="0" err="1"/>
              <a:t>interpretacio´n</a:t>
            </a:r>
            <a:r>
              <a:rPr lang="es-MX" dirty="0"/>
              <a:t> de este valor en</a:t>
            </a:r>
          </a:p>
          <a:p>
            <a:r>
              <a:rPr lang="es-MX" dirty="0"/>
              <a:t>el seno de estudios controlados</a:t>
            </a:r>
          </a:p>
          <a:p>
            <a:r>
              <a:rPr lang="es-MX" dirty="0" err="1"/>
              <a:t>Conclusion</a:t>
            </a:r>
            <a:r>
              <a:rPr lang="es-MX" dirty="0"/>
              <a:t> : aumento de hospitalizaciones</a:t>
            </a:r>
          </a:p>
          <a:p>
            <a:r>
              <a:rPr lang="es-MX" dirty="0"/>
              <a:t>y visitas a los centros ambulatorios y de urgencias,</a:t>
            </a:r>
          </a:p>
          <a:p>
            <a:r>
              <a:rPr lang="es-MX" dirty="0"/>
              <a:t>aumentos de dosis o cambios en la </a:t>
            </a:r>
            <a:r>
              <a:rPr lang="es-MX" dirty="0" err="1"/>
              <a:t>prescripcio´n</a:t>
            </a:r>
            <a:r>
              <a:rPr lang="es-MX" dirty="0"/>
              <a:t> o aumento o</a:t>
            </a:r>
          </a:p>
          <a:p>
            <a:r>
              <a:rPr lang="es-MX" dirty="0" err="1"/>
              <a:t>realizacio´n</a:t>
            </a:r>
            <a:r>
              <a:rPr lang="es-MX" dirty="0"/>
              <a:t> de pruebas </a:t>
            </a:r>
            <a:r>
              <a:rPr lang="es-MX" dirty="0" err="1"/>
              <a:t>diagno´sticas</a:t>
            </a:r>
            <a:r>
              <a:rPr lang="es-MX" dirty="0"/>
              <a:t> </a:t>
            </a:r>
            <a:r>
              <a:rPr lang="es-MX" dirty="0" err="1"/>
              <a:t>ma´s</a:t>
            </a:r>
            <a:r>
              <a:rPr lang="es-MX" dirty="0"/>
              <a:t> invasivas</a:t>
            </a:r>
          </a:p>
          <a:p>
            <a:endParaRPr lang="es-MX" dirty="0"/>
          </a:p>
          <a:p>
            <a:endParaRPr lang="es-MX" dirty="0"/>
          </a:p>
          <a:p>
            <a:r>
              <a:rPr lang="en-US" sz="1200" b="0" i="0" u="none" strike="noStrike" kern="1200" baseline="0" dirty="0">
                <a:solidFill>
                  <a:schemeClr val="tx1"/>
                </a:solidFill>
                <a:latin typeface="+mn-lt"/>
                <a:ea typeface="+mn-ea"/>
                <a:cs typeface="+mn-cs"/>
              </a:rPr>
              <a:t>In the 2003 WHO report on</a:t>
            </a:r>
          </a:p>
          <a:p>
            <a:r>
              <a:rPr lang="en-US" sz="1200" b="0" i="0" u="none" strike="noStrike" kern="1200" baseline="0" dirty="0">
                <a:solidFill>
                  <a:schemeClr val="tx1"/>
                </a:solidFill>
                <a:latin typeface="+mn-lt"/>
                <a:ea typeface="+mn-ea"/>
                <a:cs typeface="+mn-cs"/>
              </a:rPr>
              <a:t>adherence to long-term therapies, it was </a:t>
            </a:r>
            <a:r>
              <a:rPr lang="en-US" sz="1200" b="0" i="0" u="none" strike="noStrike" kern="1200" baseline="0" dirty="0" err="1">
                <a:solidFill>
                  <a:schemeClr val="tx1"/>
                </a:solidFill>
                <a:latin typeface="+mn-lt"/>
                <a:ea typeface="+mn-ea"/>
                <a:cs typeface="+mn-cs"/>
              </a:rPr>
              <a:t>recognised</a:t>
            </a:r>
            <a:r>
              <a:rPr lang="en-US" sz="1200" b="0" i="0" u="none" strike="noStrike" kern="1200" baseline="0" dirty="0">
                <a:solidFill>
                  <a:schemeClr val="tx1"/>
                </a:solidFill>
                <a:latin typeface="+mn-lt"/>
                <a:ea typeface="+mn-ea"/>
                <a:cs typeface="+mn-cs"/>
              </a:rPr>
              <a:t> that</a:t>
            </a:r>
          </a:p>
          <a:p>
            <a:r>
              <a:rPr lang="en-US" sz="1200" b="0" i="0" u="none" strike="noStrike" kern="1200" baseline="0" dirty="0">
                <a:solidFill>
                  <a:schemeClr val="tx1"/>
                </a:solidFill>
                <a:latin typeface="+mn-lt"/>
                <a:ea typeface="+mn-ea"/>
                <a:cs typeface="+mn-cs"/>
              </a:rPr>
              <a:t>“poor adherence to treatment of chronic diseases is a</a:t>
            </a:r>
          </a:p>
          <a:p>
            <a:r>
              <a:rPr lang="en-US" sz="1200" b="0" i="0" u="none" strike="noStrike" kern="1200" baseline="0" dirty="0">
                <a:solidFill>
                  <a:schemeClr val="tx1"/>
                </a:solidFill>
                <a:latin typeface="+mn-lt"/>
                <a:ea typeface="+mn-ea"/>
                <a:cs typeface="+mn-cs"/>
              </a:rPr>
              <a:t>worldwide problem of striking magnitude”, with adherence</a:t>
            </a:r>
          </a:p>
          <a:p>
            <a:r>
              <a:rPr lang="en-US" sz="1200" b="0" i="0" u="none" strike="noStrike" kern="1200" baseline="0" dirty="0">
                <a:solidFill>
                  <a:schemeClr val="tx1"/>
                </a:solidFill>
                <a:latin typeface="+mn-lt"/>
                <a:ea typeface="+mn-ea"/>
                <a:cs typeface="+mn-cs"/>
              </a:rPr>
              <a:t>to long-term therapies in developed countries estimated at</a:t>
            </a:r>
          </a:p>
          <a:p>
            <a:r>
              <a:rPr lang="en-US" sz="1200" b="0" i="0" u="none" strike="noStrike" kern="1200" baseline="0" dirty="0">
                <a:solidFill>
                  <a:schemeClr val="tx1"/>
                </a:solidFill>
                <a:latin typeface="+mn-lt"/>
                <a:ea typeface="+mn-ea"/>
                <a:cs typeface="+mn-cs"/>
              </a:rPr>
              <a:t>50% and even lower in developing countries. Disease</a:t>
            </a:r>
          </a:p>
          <a:p>
            <a:r>
              <a:rPr lang="es-CO" sz="1200" b="0" i="0" u="none" strike="noStrike" kern="1200" baseline="0" dirty="0">
                <a:solidFill>
                  <a:schemeClr val="tx1"/>
                </a:solidFill>
                <a:latin typeface="+mn-lt"/>
                <a:ea typeface="+mn-ea"/>
                <a:cs typeface="+mn-cs"/>
              </a:rPr>
              <a:t>control </a:t>
            </a:r>
            <a:r>
              <a:rPr lang="es-CO" sz="1200" b="0" i="0" u="none" strike="noStrike" kern="1200" baseline="0" dirty="0" err="1">
                <a:solidFill>
                  <a:schemeClr val="tx1"/>
                </a:solidFill>
                <a:latin typeface="+mn-lt"/>
                <a:ea typeface="+mn-ea"/>
                <a:cs typeface="+mn-cs"/>
              </a:rPr>
              <a:t>outcomes</a:t>
            </a:r>
            <a:r>
              <a:rPr lang="es-CO" sz="1200" b="0" i="0" u="none" strike="noStrike" kern="1200" baseline="0" dirty="0">
                <a:solidFill>
                  <a:schemeClr val="tx1"/>
                </a:solidFill>
                <a:latin typeface="+mn-lt"/>
                <a:ea typeface="+mn-ea"/>
                <a:cs typeface="+mn-cs"/>
              </a:rPr>
              <a:t> </a:t>
            </a:r>
            <a:r>
              <a:rPr lang="es-CO" sz="1200" b="0" i="0" u="none" strike="noStrike" kern="1200" baseline="0" dirty="0" err="1">
                <a:solidFill>
                  <a:schemeClr val="tx1"/>
                </a:solidFill>
                <a:latin typeface="+mn-lt"/>
                <a:ea typeface="+mn-ea"/>
                <a:cs typeface="+mn-cs"/>
              </a:rPr>
              <a:t>remain</a:t>
            </a:r>
            <a:r>
              <a:rPr lang="es-CO" sz="1200" b="0" i="0" u="none" strike="noStrike" kern="1200" baseline="0" dirty="0">
                <a:solidFill>
                  <a:schemeClr val="tx1"/>
                </a:solidFill>
                <a:latin typeface="+mn-lt"/>
                <a:ea typeface="+mn-ea"/>
                <a:cs typeface="+mn-cs"/>
              </a:rPr>
              <a:t> </a:t>
            </a:r>
            <a:r>
              <a:rPr lang="es-CO" sz="1200" b="0" i="0" u="none" strike="noStrike" kern="1200" baseline="0" dirty="0" err="1">
                <a:solidFill>
                  <a:schemeClr val="tx1"/>
                </a:solidFill>
                <a:latin typeface="+mn-lt"/>
                <a:ea typeface="+mn-ea"/>
                <a:cs typeface="+mn-cs"/>
              </a:rPr>
              <a:t>suboptimal</a:t>
            </a:r>
            <a:r>
              <a:rPr lang="es-CO" sz="1200" b="0" i="0" u="none" strike="noStrike" kern="1200" baseline="0" dirty="0">
                <a:solidFill>
                  <a:schemeClr val="tx1"/>
                </a:solidFill>
                <a:latin typeface="+mn-lt"/>
                <a:ea typeface="+mn-ea"/>
                <a:cs typeface="+mn-cs"/>
              </a:rPr>
              <a:t> as a </a:t>
            </a:r>
            <a:r>
              <a:rPr lang="es-CO" sz="1200" b="0" i="0" u="none" strike="noStrike" kern="1200" baseline="0" dirty="0" err="1">
                <a:solidFill>
                  <a:schemeClr val="tx1"/>
                </a:solidFill>
                <a:latin typeface="+mn-lt"/>
                <a:ea typeface="+mn-ea"/>
                <a:cs typeface="+mn-cs"/>
              </a:rPr>
              <a:t>consequence</a:t>
            </a:r>
            <a:r>
              <a:rPr lang="es-CO" sz="1200" b="0" i="0" u="none" strike="noStrike" kern="1200" baseline="0" dirty="0">
                <a:solidFill>
                  <a:schemeClr val="tx1"/>
                </a:solidFill>
                <a:latin typeface="+mn-lt"/>
                <a:ea typeface="+mn-ea"/>
                <a:cs typeface="+mn-cs"/>
              </a:rPr>
              <a:t> </a:t>
            </a:r>
            <a:r>
              <a:rPr lang="es-CO" sz="1200" b="0" i="0" u="none" strike="noStrike" kern="1200" baseline="0" dirty="0" err="1">
                <a:solidFill>
                  <a:schemeClr val="tx1"/>
                </a:solidFill>
                <a:latin typeface="+mn-lt"/>
                <a:ea typeface="+mn-ea"/>
                <a:cs typeface="+mn-cs"/>
              </a:rPr>
              <a:t>of</a:t>
            </a:r>
            <a:endParaRPr lang="es-CO"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compromised treatment efficacy due to lack of adherence,</a:t>
            </a:r>
          </a:p>
          <a:p>
            <a:r>
              <a:rPr lang="en-US" sz="1200" b="0" i="0" u="none" strike="noStrike" kern="1200" baseline="0" dirty="0">
                <a:solidFill>
                  <a:schemeClr val="tx1"/>
                </a:solidFill>
                <a:latin typeface="+mn-lt"/>
                <a:ea typeface="+mn-ea"/>
                <a:cs typeface="+mn-cs"/>
              </a:rPr>
              <a:t>resulting in reduced quality of life, increased mortality and</a:t>
            </a:r>
          </a:p>
          <a:p>
            <a:r>
              <a:rPr lang="en-US" sz="1200" b="0" i="0" u="none" strike="noStrike" kern="1200" baseline="0" dirty="0">
                <a:solidFill>
                  <a:schemeClr val="tx1"/>
                </a:solidFill>
                <a:latin typeface="+mn-lt"/>
                <a:ea typeface="+mn-ea"/>
                <a:cs typeface="+mn-cs"/>
              </a:rPr>
              <a:t>subsequently placing further burden on population health</a:t>
            </a:r>
          </a:p>
          <a:p>
            <a:r>
              <a:rPr lang="es-CO" sz="1200" b="0" i="0" u="none" strike="noStrike" kern="1200" baseline="0" dirty="0" err="1">
                <a:solidFill>
                  <a:schemeClr val="tx1"/>
                </a:solidFill>
                <a:latin typeface="+mn-lt"/>
                <a:ea typeface="+mn-ea"/>
                <a:cs typeface="+mn-cs"/>
              </a:rPr>
              <a:t>Resources</a:t>
            </a:r>
            <a:endParaRPr lang="es-CO" sz="1200" b="0" i="0" u="none" strike="noStrike" kern="1200" baseline="0" dirty="0">
              <a:solidFill>
                <a:schemeClr val="tx1"/>
              </a:solidFill>
              <a:latin typeface="+mn-lt"/>
              <a:ea typeface="+mn-ea"/>
              <a:cs typeface="+mn-cs"/>
            </a:endParaRPr>
          </a:p>
          <a:p>
            <a:endParaRPr lang="es-CO" sz="1200" b="0" i="0" u="none" strike="noStrike" kern="1200" baseline="0" dirty="0">
              <a:solidFill>
                <a:schemeClr val="tx1"/>
              </a:solidFill>
              <a:latin typeface="+mn-lt"/>
              <a:ea typeface="+mn-ea"/>
              <a:cs typeface="+mn-cs"/>
            </a:endParaRPr>
          </a:p>
          <a:p>
            <a:endParaRPr lang="es-CO" sz="1200" b="0" i="0" u="none" strike="noStrike" kern="1200" baseline="0" dirty="0">
              <a:solidFill>
                <a:schemeClr val="tx1"/>
              </a:solidFill>
              <a:latin typeface="+mn-lt"/>
              <a:ea typeface="+mn-ea"/>
              <a:cs typeface="+mn-cs"/>
            </a:endParaRPr>
          </a:p>
          <a:p>
            <a:r>
              <a:rPr lang="es-CO" sz="1200" b="0" i="0" u="none" strike="noStrike" kern="1200" baseline="0" dirty="0" err="1">
                <a:solidFill>
                  <a:schemeClr val="tx1"/>
                </a:solidFill>
                <a:latin typeface="+mn-lt"/>
                <a:ea typeface="+mn-ea"/>
                <a:cs typeface="+mn-cs"/>
              </a:rPr>
              <a:t>This</a:t>
            </a:r>
            <a:endParaRPr lang="es-CO"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is determined by three phases: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the acceptance of</a:t>
            </a:r>
          </a:p>
          <a:p>
            <a:r>
              <a:rPr lang="en-US" sz="1200" b="0" i="0" u="none" strike="noStrike" kern="1200" baseline="0" dirty="0">
                <a:solidFill>
                  <a:schemeClr val="tx1"/>
                </a:solidFill>
                <a:latin typeface="+mn-lt"/>
                <a:ea typeface="+mn-ea"/>
                <a:cs typeface="+mn-cs"/>
              </a:rPr>
              <a:t>the drug treatment and regimen during the initial</a:t>
            </a:r>
          </a:p>
          <a:p>
            <a:r>
              <a:rPr lang="en-US" sz="1200" b="0" i="0" u="none" strike="noStrike" kern="1200" baseline="0" dirty="0">
                <a:solidFill>
                  <a:schemeClr val="tx1"/>
                </a:solidFill>
                <a:latin typeface="+mn-lt"/>
                <a:ea typeface="+mn-ea"/>
                <a:cs typeface="+mn-cs"/>
              </a:rPr>
              <a:t>patient/doctor consultation (leading to prescription</a:t>
            </a:r>
          </a:p>
          <a:p>
            <a:r>
              <a:rPr lang="en-US" sz="1200" b="0" i="0" u="none" strike="noStrike" kern="1200" baseline="0" dirty="0">
                <a:solidFill>
                  <a:schemeClr val="tx1"/>
                </a:solidFill>
                <a:latin typeface="+mn-lt"/>
                <a:ea typeface="+mn-ea"/>
                <a:cs typeface="+mn-cs"/>
              </a:rPr>
              <a:t>redemption); (ii) compliance with the dosage</a:t>
            </a:r>
          </a:p>
          <a:p>
            <a:r>
              <a:rPr lang="en-US" sz="1200" b="0" i="0" u="none" strike="noStrike" kern="1200" baseline="0" dirty="0">
                <a:solidFill>
                  <a:schemeClr val="tx1"/>
                </a:solidFill>
                <a:latin typeface="+mn-lt"/>
                <a:ea typeface="+mn-ea"/>
                <a:cs typeface="+mn-cs"/>
              </a:rPr>
              <a:t>regimen; and (iii) persistence with therapy once</a:t>
            </a:r>
          </a:p>
          <a:p>
            <a:r>
              <a:rPr lang="es-CO" sz="1200" b="0" i="0" u="none" strike="noStrike" kern="1200" baseline="0" dirty="0" err="1">
                <a:solidFill>
                  <a:schemeClr val="tx1"/>
                </a:solidFill>
                <a:latin typeface="+mn-lt"/>
                <a:ea typeface="+mn-ea"/>
                <a:cs typeface="+mn-cs"/>
              </a:rPr>
              <a:t>initiated</a:t>
            </a:r>
            <a:r>
              <a:rPr lang="es-CO" sz="1200" b="0" i="0" u="none" strike="noStrike" kern="1200" baseline="0" dirty="0">
                <a:solidFill>
                  <a:schemeClr val="tx1"/>
                </a:solidFill>
                <a:latin typeface="+mn-lt"/>
                <a:ea typeface="+mn-ea"/>
                <a:cs typeface="+mn-cs"/>
              </a:rPr>
              <a:t>.</a:t>
            </a:r>
          </a:p>
          <a:p>
            <a:endParaRPr lang="es-CO" sz="1200" b="0" i="0" u="none" strike="noStrike" kern="1200" baseline="0" dirty="0">
              <a:solidFill>
                <a:schemeClr val="tx1"/>
              </a:solidFill>
              <a:latin typeface="+mn-lt"/>
              <a:ea typeface="+mn-ea"/>
              <a:cs typeface="+mn-cs"/>
            </a:endParaRPr>
          </a:p>
          <a:p>
            <a:endParaRPr lang="es-CO"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Tipos de no adherencia :</a:t>
            </a:r>
          </a:p>
          <a:p>
            <a:r>
              <a:rPr lang="es-MX" sz="1200" b="0" i="0" u="none" strike="noStrike" kern="1200" baseline="0" dirty="0">
                <a:solidFill>
                  <a:schemeClr val="tx1"/>
                </a:solidFill>
                <a:latin typeface="+mn-lt"/>
                <a:ea typeface="+mn-ea"/>
                <a:cs typeface="+mn-cs"/>
              </a:rPr>
              <a:t>1- no iniciar el tratamiento ( comprar o reclamar )</a:t>
            </a:r>
          </a:p>
          <a:p>
            <a:r>
              <a:rPr lang="es-MX" sz="1200" b="0" i="0" u="none" strike="noStrike" kern="1200" baseline="0" dirty="0">
                <a:solidFill>
                  <a:schemeClr val="tx1"/>
                </a:solidFill>
                <a:latin typeface="+mn-lt"/>
                <a:ea typeface="+mn-ea"/>
                <a:cs typeface="+mn-cs"/>
              </a:rPr>
              <a:t>2- </a:t>
            </a:r>
            <a:r>
              <a:rPr lang="en-US" sz="1200" b="0" i="0" u="none" strike="noStrike" kern="1200" baseline="0" dirty="0">
                <a:solidFill>
                  <a:schemeClr val="tx1"/>
                </a:solidFill>
                <a:latin typeface="+mn-lt"/>
                <a:ea typeface="+mn-ea"/>
                <a:cs typeface="+mn-cs"/>
              </a:rPr>
              <a:t>loss of efficacy and/or increased toxicity </a:t>
            </a:r>
            <a:r>
              <a:rPr lang="en-US" sz="1200" b="0" i="0" u="none" strike="noStrike" kern="1200" baseline="0" dirty="0" err="1">
                <a:solidFill>
                  <a:schemeClr val="tx1"/>
                </a:solidFill>
                <a:latin typeface="+mn-lt"/>
                <a:ea typeface="+mn-ea"/>
                <a:cs typeface="+mn-cs"/>
              </a:rPr>
              <a:t>debido</a:t>
            </a:r>
            <a:r>
              <a:rPr lang="en-US" sz="1200" b="0" i="0" u="none" strike="noStrike" kern="1200" baseline="0" dirty="0">
                <a:solidFill>
                  <a:schemeClr val="tx1"/>
                </a:solidFill>
                <a:latin typeface="+mn-lt"/>
                <a:ea typeface="+mn-ea"/>
                <a:cs typeface="+mn-cs"/>
              </a:rPr>
              <a:t> a : 1- Erratic timing in dosage administration 2- Premature discontinuation of treatment ( depression , </a:t>
            </a:r>
            <a:r>
              <a:rPr lang="en-US" sz="1200" b="0" i="0" u="none" strike="noStrike" kern="1200" baseline="0" dirty="0" err="1">
                <a:solidFill>
                  <a:schemeClr val="tx1"/>
                </a:solidFill>
                <a:latin typeface="+mn-lt"/>
                <a:ea typeface="+mn-ea"/>
                <a:cs typeface="+mn-cs"/>
              </a:rPr>
              <a:t>uso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antibioticos</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enfermedades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asintomaticas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como</a:t>
            </a:r>
            <a:r>
              <a:rPr lang="en-US" sz="1200" b="0" i="0" u="none" strike="noStrike" kern="1200" baseline="0" dirty="0">
                <a:solidFill>
                  <a:schemeClr val="tx1"/>
                </a:solidFill>
                <a:latin typeface="+mn-lt"/>
                <a:ea typeface="+mn-ea"/>
                <a:cs typeface="+mn-cs"/>
              </a:rPr>
              <a:t> HTA u osteoporosis )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Tipos</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enfermedad</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1- Acute, symptomatic diseases which are nonfatal (Allergic rhinitis, Constipation, Dyspepsia)</a:t>
            </a:r>
          </a:p>
          <a:p>
            <a:r>
              <a:rPr lang="en-US" sz="1200" b="0" i="0" u="none" strike="noStrike" kern="1200" baseline="0" dirty="0">
                <a:solidFill>
                  <a:schemeClr val="tx1"/>
                </a:solidFill>
                <a:latin typeface="+mn-lt"/>
                <a:ea typeface="+mn-ea"/>
                <a:cs typeface="+mn-cs"/>
              </a:rPr>
              <a:t>2- Acute, symptomatic diseases which are potentially fatal (Duodenal ulcer)</a:t>
            </a:r>
          </a:p>
          <a:p>
            <a:r>
              <a:rPr lang="en-US" sz="1200" b="0" i="0" u="none" strike="noStrike" kern="1200" baseline="0" dirty="0">
                <a:solidFill>
                  <a:schemeClr val="tx1"/>
                </a:solidFill>
                <a:latin typeface="+mn-lt"/>
                <a:ea typeface="+mn-ea"/>
                <a:cs typeface="+mn-cs"/>
              </a:rPr>
              <a:t>3- Chronic, symptomatic diseases which are nonfatal (Depression)</a:t>
            </a:r>
          </a:p>
          <a:p>
            <a:r>
              <a:rPr lang="en-US" sz="1200" b="0" i="0" u="none" strike="noStrike" kern="1200" baseline="0" dirty="0">
                <a:solidFill>
                  <a:schemeClr val="tx1"/>
                </a:solidFill>
                <a:latin typeface="+mn-lt"/>
                <a:ea typeface="+mn-ea"/>
                <a:cs typeface="+mn-cs"/>
              </a:rPr>
              <a:t>4- Chronic, symptomatic diseases which are potentially fatal (EPOC , ICC , Transplanted</a:t>
            </a:r>
          </a:p>
          <a:p>
            <a:r>
              <a:rPr lang="en-US" sz="1200" b="0" i="0" u="none" strike="noStrike" kern="1200" baseline="0" dirty="0">
                <a:solidFill>
                  <a:schemeClr val="tx1"/>
                </a:solidFill>
                <a:latin typeface="+mn-lt"/>
                <a:ea typeface="+mn-ea"/>
                <a:cs typeface="+mn-cs"/>
              </a:rPr>
              <a:t>tissue rejection)</a:t>
            </a:r>
          </a:p>
          <a:p>
            <a:r>
              <a:rPr lang="en-US" sz="1200" b="0" i="0" u="none" strike="noStrike" kern="1200" baseline="0" dirty="0">
                <a:solidFill>
                  <a:schemeClr val="tx1"/>
                </a:solidFill>
                <a:latin typeface="+mn-lt"/>
                <a:ea typeface="+mn-ea"/>
                <a:cs typeface="+mn-cs"/>
              </a:rPr>
              <a:t>5- Chronic, asymptomatic diseases which are potentially fatal ( osteoporosis , Hypertension)</a:t>
            </a:r>
          </a:p>
          <a:p>
            <a:r>
              <a:rPr lang="en-US" sz="1200" b="0" i="0" u="none" strike="noStrike" kern="1200" baseline="0" dirty="0">
                <a:solidFill>
                  <a:schemeClr val="tx1"/>
                </a:solidFill>
                <a:latin typeface="+mn-lt"/>
                <a:ea typeface="+mn-ea"/>
                <a:cs typeface="+mn-cs"/>
              </a:rPr>
              <a:t>6- Preventative/prophylaxis therapy (Conception)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Tipos</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medicamento</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1- To predict the coverage of effect offered in the presence</a:t>
            </a:r>
          </a:p>
          <a:p>
            <a:r>
              <a:rPr lang="en-US" sz="1200" b="0" i="0" u="none" strike="noStrike" kern="1200" baseline="0" dirty="0">
                <a:solidFill>
                  <a:schemeClr val="tx1"/>
                </a:solidFill>
                <a:latin typeface="+mn-lt"/>
                <a:ea typeface="+mn-ea"/>
                <a:cs typeface="+mn-cs"/>
              </a:rPr>
              <a:t>of suboptimal dosage administration patterns,</a:t>
            </a:r>
          </a:p>
          <a:p>
            <a:r>
              <a:rPr lang="en-US" sz="1200" b="0" i="0" u="none" strike="noStrike" kern="1200" baseline="0" dirty="0">
                <a:solidFill>
                  <a:schemeClr val="tx1"/>
                </a:solidFill>
                <a:latin typeface="+mn-lt"/>
                <a:ea typeface="+mn-ea"/>
                <a:cs typeface="+mn-cs"/>
              </a:rPr>
              <a:t>consideration must be given to the pharmacology</a:t>
            </a:r>
          </a:p>
          <a:p>
            <a:r>
              <a:rPr lang="en-US" sz="1200" b="0" i="0" u="none" strike="noStrike" kern="1200" baseline="0" dirty="0">
                <a:solidFill>
                  <a:schemeClr val="tx1"/>
                </a:solidFill>
                <a:latin typeface="+mn-lt"/>
                <a:ea typeface="+mn-ea"/>
                <a:cs typeface="+mn-cs"/>
              </a:rPr>
              <a:t>of the drug in question</a:t>
            </a:r>
          </a:p>
          <a:p>
            <a:r>
              <a:rPr lang="en-US" sz="1200" b="0" i="0" u="none" strike="noStrike" kern="1200" baseline="0" dirty="0">
                <a:solidFill>
                  <a:schemeClr val="tx1"/>
                </a:solidFill>
                <a:latin typeface="+mn-lt"/>
                <a:ea typeface="+mn-ea"/>
                <a:cs typeface="+mn-cs"/>
              </a:rPr>
              <a:t>2- The </a:t>
            </a:r>
            <a:r>
              <a:rPr lang="en-US" sz="1200" b="0" i="0" u="none" strike="noStrike" kern="1200" baseline="0" dirty="0" err="1">
                <a:solidFill>
                  <a:schemeClr val="tx1"/>
                </a:solidFill>
                <a:latin typeface="+mn-lt"/>
                <a:ea typeface="+mn-ea"/>
                <a:cs typeface="+mn-cs"/>
              </a:rPr>
              <a:t>twicedaily</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regimen would therefore be preferable even</a:t>
            </a:r>
          </a:p>
          <a:p>
            <a:r>
              <a:rPr lang="en-US" sz="1200" b="0" i="0" u="none" strike="noStrike" kern="1200" baseline="0" dirty="0">
                <a:solidFill>
                  <a:schemeClr val="tx1"/>
                </a:solidFill>
                <a:latin typeface="+mn-lt"/>
                <a:ea typeface="+mn-ea"/>
                <a:cs typeface="+mn-cs"/>
              </a:rPr>
              <a:t>though more doses may be missed than with the</a:t>
            </a:r>
          </a:p>
          <a:p>
            <a:r>
              <a:rPr lang="en-US" sz="1200" b="0" i="0" u="none" strike="noStrike" kern="1200" baseline="0" dirty="0">
                <a:solidFill>
                  <a:schemeClr val="tx1"/>
                </a:solidFill>
                <a:latin typeface="+mn-lt"/>
                <a:ea typeface="+mn-ea"/>
                <a:cs typeface="+mn-cs"/>
              </a:rPr>
              <a:t>once-daily regimen.</a:t>
            </a:r>
          </a:p>
          <a:p>
            <a:endParaRPr lang="es-CO" sz="1200" b="0" i="0" u="none" strike="noStrike" kern="1200" baseline="0" dirty="0">
              <a:solidFill>
                <a:schemeClr val="tx1"/>
              </a:solidFill>
              <a:latin typeface="+mn-lt"/>
              <a:ea typeface="+mn-ea"/>
              <a:cs typeface="+mn-cs"/>
            </a:endParaRPr>
          </a:p>
          <a:p>
            <a:r>
              <a:rPr lang="es-CO" sz="1200" b="0" i="0" u="none" strike="noStrike" kern="1200" baseline="0" dirty="0" err="1">
                <a:solidFill>
                  <a:schemeClr val="tx1"/>
                </a:solidFill>
                <a:latin typeface="+mn-lt"/>
                <a:ea typeface="+mn-ea"/>
                <a:cs typeface="+mn-cs"/>
              </a:rPr>
              <a:t>Economic</a:t>
            </a:r>
            <a:r>
              <a:rPr lang="es-CO" sz="1200" b="0" i="0" u="none" strike="noStrike" kern="1200" baseline="0" dirty="0">
                <a:solidFill>
                  <a:schemeClr val="tx1"/>
                </a:solidFill>
                <a:latin typeface="+mn-lt"/>
                <a:ea typeface="+mn-ea"/>
                <a:cs typeface="+mn-cs"/>
              </a:rPr>
              <a:t> </a:t>
            </a:r>
            <a:r>
              <a:rPr lang="es-CO" sz="1200" b="0" i="0" u="none" strike="noStrike" kern="1200" baseline="0" dirty="0" err="1">
                <a:solidFill>
                  <a:schemeClr val="tx1"/>
                </a:solidFill>
                <a:latin typeface="+mn-lt"/>
                <a:ea typeface="+mn-ea"/>
                <a:cs typeface="+mn-cs"/>
              </a:rPr>
              <a:t>Consequences</a:t>
            </a:r>
            <a:r>
              <a:rPr lang="es-CO" sz="1200" b="0" i="0" u="none" strike="noStrike" kern="1200" baseline="0" dirty="0">
                <a:solidFill>
                  <a:schemeClr val="tx1"/>
                </a:solidFill>
                <a:latin typeface="+mn-lt"/>
                <a:ea typeface="+mn-ea"/>
                <a:cs typeface="+mn-cs"/>
              </a:rPr>
              <a:t> </a:t>
            </a:r>
            <a:r>
              <a:rPr lang="es-CO" sz="1200" b="0" i="0" u="none" strike="noStrike" kern="1200" baseline="0" dirty="0" err="1">
                <a:solidFill>
                  <a:schemeClr val="tx1"/>
                </a:solidFill>
                <a:latin typeface="+mn-lt"/>
                <a:ea typeface="+mn-ea"/>
                <a:cs typeface="+mn-cs"/>
              </a:rPr>
              <a:t>of</a:t>
            </a:r>
            <a:endParaRPr lang="es-CO" sz="1200" b="0" i="0" u="none" strike="noStrike" kern="1200" baseline="0" dirty="0">
              <a:solidFill>
                <a:schemeClr val="tx1"/>
              </a:solidFill>
              <a:latin typeface="+mn-lt"/>
              <a:ea typeface="+mn-ea"/>
              <a:cs typeface="+mn-cs"/>
            </a:endParaRPr>
          </a:p>
          <a:p>
            <a:r>
              <a:rPr lang="es-CO" sz="1200" b="0" i="0" u="none" strike="noStrike" kern="1200" baseline="0" dirty="0" err="1">
                <a:solidFill>
                  <a:schemeClr val="tx1"/>
                </a:solidFill>
                <a:latin typeface="+mn-lt"/>
                <a:ea typeface="+mn-ea"/>
                <a:cs typeface="+mn-cs"/>
              </a:rPr>
              <a:t>Noncompliance</a:t>
            </a:r>
            <a:endParaRPr lang="es-CO" sz="1200" b="0" i="0" u="none" strike="noStrike" kern="1200" baseline="0" dirty="0">
              <a:solidFill>
                <a:schemeClr val="tx1"/>
              </a:solidFill>
              <a:latin typeface="+mn-lt"/>
              <a:ea typeface="+mn-ea"/>
              <a:cs typeface="+mn-cs"/>
            </a:endParaRPr>
          </a:p>
          <a:p>
            <a:r>
              <a:rPr lang="es-CO" sz="1200" b="0" i="0" u="none" strike="noStrike" kern="1200" baseline="0" dirty="0">
                <a:solidFill>
                  <a:schemeClr val="tx1"/>
                </a:solidFill>
                <a:latin typeface="+mn-lt"/>
                <a:ea typeface="+mn-ea"/>
                <a:cs typeface="+mn-cs"/>
              </a:rPr>
              <a:t>1- </a:t>
            </a:r>
            <a:r>
              <a:rPr lang="en-US" sz="1200" b="0" i="0" u="none" strike="noStrike" kern="1200" baseline="0" dirty="0">
                <a:solidFill>
                  <a:schemeClr val="tx1"/>
                </a:solidFill>
                <a:latin typeface="+mn-lt"/>
                <a:ea typeface="+mn-ea"/>
                <a:cs typeface="+mn-cs"/>
              </a:rPr>
              <a:t>As the effects of noncompliance are to reduce</a:t>
            </a:r>
          </a:p>
          <a:p>
            <a:r>
              <a:rPr lang="en-US" sz="1200" b="0" i="0" u="none" strike="noStrike" kern="1200" baseline="0" dirty="0">
                <a:solidFill>
                  <a:schemeClr val="tx1"/>
                </a:solidFill>
                <a:latin typeface="+mn-lt"/>
                <a:ea typeface="+mn-ea"/>
                <a:cs typeface="+mn-cs"/>
              </a:rPr>
              <a:t>the efficacy of a drug and so increase the chances</a:t>
            </a:r>
          </a:p>
          <a:p>
            <a:r>
              <a:rPr lang="en-US" sz="1200" b="0" i="0" u="none" strike="noStrike" kern="1200" baseline="0" dirty="0">
                <a:solidFill>
                  <a:schemeClr val="tx1"/>
                </a:solidFill>
                <a:latin typeface="+mn-lt"/>
                <a:ea typeface="+mn-ea"/>
                <a:cs typeface="+mn-cs"/>
              </a:rPr>
              <a:t>of treatment failure, it makes intuitive sense to assume</a:t>
            </a:r>
          </a:p>
          <a:p>
            <a:r>
              <a:rPr lang="en-US" sz="1200" b="0" i="0" u="none" strike="noStrike" kern="1200" baseline="0" dirty="0">
                <a:solidFill>
                  <a:schemeClr val="tx1"/>
                </a:solidFill>
                <a:latin typeface="+mn-lt"/>
                <a:ea typeface="+mn-ea"/>
                <a:cs typeface="+mn-cs"/>
              </a:rPr>
              <a:t>that the economic consequence is for greater</a:t>
            </a:r>
          </a:p>
          <a:p>
            <a:r>
              <a:rPr lang="en-US" sz="1200" b="0" i="0" u="none" strike="noStrike" kern="1200" baseline="0" dirty="0">
                <a:solidFill>
                  <a:schemeClr val="tx1"/>
                </a:solidFill>
                <a:latin typeface="+mn-lt"/>
                <a:ea typeface="+mn-ea"/>
                <a:cs typeface="+mn-cs"/>
              </a:rPr>
              <a:t>medical expenditure</a:t>
            </a:r>
            <a:r>
              <a:rPr lang="es-CO" sz="1200" b="0" i="0" u="none" strike="noStrike" kern="1200" baseline="0" dirty="0">
                <a:solidFill>
                  <a:schemeClr val="tx1"/>
                </a:solidFill>
                <a:latin typeface="+mn-lt"/>
                <a:ea typeface="+mn-ea"/>
                <a:cs typeface="+mn-cs"/>
              </a:rPr>
              <a:t> como </a:t>
            </a:r>
            <a:r>
              <a:rPr lang="en-US" sz="1200" b="0" i="0" u="none" strike="noStrike" kern="1200" baseline="0" dirty="0">
                <a:solidFill>
                  <a:schemeClr val="tx1"/>
                </a:solidFill>
                <a:latin typeface="+mn-lt"/>
                <a:ea typeface="+mn-ea"/>
                <a:cs typeface="+mn-cs"/>
              </a:rPr>
              <a:t>increased physician consultation or </a:t>
            </a:r>
            <a:r>
              <a:rPr lang="en-US" sz="1200" b="0" i="0" u="none" strike="noStrike" kern="1200" baseline="0" dirty="0" err="1">
                <a:solidFill>
                  <a:schemeClr val="tx1"/>
                </a:solidFill>
                <a:latin typeface="+mn-lt"/>
                <a:ea typeface="+mn-ea"/>
                <a:cs typeface="+mn-cs"/>
              </a:rPr>
              <a:t>hospitalisation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rates, unwarranted increases in doses or changes in</a:t>
            </a:r>
          </a:p>
          <a:p>
            <a:r>
              <a:rPr lang="en-US" sz="1200" b="0" i="0" u="none" strike="noStrike" kern="1200" baseline="0" dirty="0">
                <a:solidFill>
                  <a:schemeClr val="tx1"/>
                </a:solidFill>
                <a:latin typeface="+mn-lt"/>
                <a:ea typeface="+mn-ea"/>
                <a:cs typeface="+mn-cs"/>
              </a:rPr>
              <a:t>prescribed agent(s) or the requirement for more</a:t>
            </a:r>
          </a:p>
          <a:p>
            <a:r>
              <a:rPr lang="en-US" sz="1200" b="0" i="0" u="none" strike="noStrike" kern="1200" baseline="0" dirty="0">
                <a:solidFill>
                  <a:schemeClr val="tx1"/>
                </a:solidFill>
                <a:latin typeface="+mn-lt"/>
                <a:ea typeface="+mn-ea"/>
                <a:cs typeface="+mn-cs"/>
              </a:rPr>
              <a:t>frequent, or more invasive testing</a:t>
            </a:r>
          </a:p>
          <a:p>
            <a:endParaRPr lang="en-U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5"/>
          </p:nvPr>
        </p:nvSpPr>
        <p:spPr/>
        <p:txBody>
          <a:bodyPr/>
          <a:lstStyle/>
          <a:p>
            <a:fld id="{03EFB7EE-CFBF-44E9-8ABF-C34EE14601CE}" type="slidenum">
              <a:rPr lang="es-CO" smtClean="0"/>
              <a:t>16</a:t>
            </a:fld>
            <a:endParaRPr lang="es-CO"/>
          </a:p>
        </p:txBody>
      </p:sp>
    </p:spTree>
    <p:extLst>
      <p:ext uri="{BB962C8B-B14F-4D97-AF65-F5344CB8AC3E}">
        <p14:creationId xmlns:p14="http://schemas.microsoft.com/office/powerpoint/2010/main" val="392290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Haynes</a:t>
            </a:r>
            <a:r>
              <a:rPr lang="es-CO" dirty="0"/>
              <a:t> B. JAMA 2002;288:2880-2883</a:t>
            </a:r>
          </a:p>
          <a:p>
            <a:endParaRPr lang="es-CO" dirty="0"/>
          </a:p>
          <a:p>
            <a:r>
              <a:rPr lang="en-US" dirty="0"/>
              <a:t>Compliance is measured over a period of time and reported as a percentage</a:t>
            </a:r>
          </a:p>
          <a:p>
            <a:endParaRPr lang="en-US" dirty="0"/>
          </a:p>
          <a:p>
            <a:r>
              <a:rPr lang="en-US" dirty="0"/>
              <a:t>The definition is operationalized in retrospective assessments as the number of doses dispensed</a:t>
            </a:r>
          </a:p>
          <a:p>
            <a:r>
              <a:rPr lang="en-US" dirty="0"/>
              <a:t>in relation to the dispensing period, often called the “medication possession ratio (MPR)”</a:t>
            </a:r>
          </a:p>
          <a:p>
            <a:endParaRPr lang="en-US" dirty="0"/>
          </a:p>
          <a:p>
            <a:r>
              <a:rPr lang="en-US" dirty="0"/>
              <a:t>Compliance with the prescription is assumed when the medication is dispensed.</a:t>
            </a:r>
          </a:p>
          <a:p>
            <a:r>
              <a:rPr lang="en-US" dirty="0"/>
              <a:t>medication persistence may be defined as “the duration of time from initiation to discontinuation of therapy</a:t>
            </a:r>
          </a:p>
          <a:p>
            <a:endParaRPr lang="en-US" dirty="0"/>
          </a:p>
          <a:p>
            <a:r>
              <a:rPr lang="en-US" dirty="0"/>
              <a:t>This definition can be operationalized in both prospective and retrospective assessments by determining the initiation of treatment, or a point in time during chronic treatment, to a point in time defined as the end of the observation period analyses must include a prespecified limit on the number of days allowed between refills, considered the “permissible gap</a:t>
            </a:r>
          </a:p>
          <a:p>
            <a:endParaRPr lang="en-US" dirty="0"/>
          </a:p>
          <a:p>
            <a:r>
              <a:rPr lang="en-US" dirty="0"/>
              <a:t>“Persistence” has been reported in chronic prevention therapies and described as the time of continuous</a:t>
            </a:r>
          </a:p>
          <a:p>
            <a:r>
              <a:rPr lang="en-US" dirty="0"/>
              <a:t>therapy, demarcated by the time from initiation of therapy to discontinuation of therapy</a:t>
            </a:r>
          </a:p>
          <a:p>
            <a:endParaRPr lang="en-US" dirty="0"/>
          </a:p>
          <a:p>
            <a:r>
              <a:rPr lang="en-US" dirty="0"/>
              <a:t>Persistence was found to be operationally defined alternatively as the time between refills, number of refills,</a:t>
            </a:r>
          </a:p>
          <a:p>
            <a:r>
              <a:rPr lang="en-US" dirty="0"/>
              <a:t>renewal of prescription with an allowance for a prespecified gap [21,22], the proportion of patients dispensed</a:t>
            </a:r>
          </a:p>
          <a:p>
            <a:r>
              <a:rPr lang="en-US" dirty="0"/>
              <a:t>a certain number of days’ supply of medication [23,24], as well as the proportion of patients continuing</a:t>
            </a:r>
          </a:p>
          <a:p>
            <a:r>
              <a:rPr lang="en-US" dirty="0"/>
              <a:t>to refill prescriptions after a specified time interval.</a:t>
            </a:r>
          </a:p>
          <a:p>
            <a:endParaRPr lang="en-US" dirty="0"/>
          </a:p>
          <a:p>
            <a:endParaRPr lang="en-US" dirty="0"/>
          </a:p>
          <a:p>
            <a:r>
              <a:rPr lang="en-US" sz="1200" b="0" i="0" u="none" strike="noStrike" kern="1200" baseline="0" dirty="0">
                <a:solidFill>
                  <a:schemeClr val="tx1"/>
                </a:solidFill>
                <a:latin typeface="+mn-lt"/>
                <a:ea typeface="+mn-ea"/>
                <a:cs typeface="+mn-cs"/>
              </a:rPr>
              <a:t>medication possession ratio (MPR), which is calculated as</a:t>
            </a:r>
          </a:p>
          <a:p>
            <a:r>
              <a:rPr lang="en-US" sz="1200" b="0" i="0" u="none" strike="noStrike" kern="1200" baseline="0" dirty="0">
                <a:solidFill>
                  <a:schemeClr val="tx1"/>
                </a:solidFill>
                <a:latin typeface="+mn-lt"/>
                <a:ea typeface="+mn-ea"/>
                <a:cs typeface="+mn-cs"/>
              </a:rPr>
              <a:t>the defined daily dose divided by 365 (i.e. the total number</a:t>
            </a:r>
          </a:p>
          <a:p>
            <a:r>
              <a:rPr lang="en-US" sz="1200" b="0" i="0" u="none" strike="noStrike" kern="1200" baseline="0" dirty="0">
                <a:solidFill>
                  <a:schemeClr val="tx1"/>
                </a:solidFill>
                <a:latin typeface="+mn-lt"/>
                <a:ea typeface="+mn-ea"/>
                <a:cs typeface="+mn-cs"/>
              </a:rPr>
              <a:t>of days that the medication is available to the patient during</a:t>
            </a:r>
          </a:p>
          <a:p>
            <a:r>
              <a:rPr lang="en-US" sz="1200" b="0" i="0" u="none" strike="noStrike" kern="1200" baseline="0" dirty="0">
                <a:solidFill>
                  <a:schemeClr val="tx1"/>
                </a:solidFill>
                <a:latin typeface="+mn-lt"/>
                <a:ea typeface="+mn-ea"/>
                <a:cs typeface="+mn-cs"/>
              </a:rPr>
              <a:t>a 1-year period). The most commonly agreed measurement</a:t>
            </a:r>
          </a:p>
          <a:p>
            <a:r>
              <a:rPr lang="en-US" sz="1200" b="0" i="0" u="none" strike="noStrike" kern="1200" baseline="0" dirty="0">
                <a:solidFill>
                  <a:schemeClr val="tx1"/>
                </a:solidFill>
                <a:latin typeface="+mn-lt"/>
                <a:ea typeface="+mn-ea"/>
                <a:cs typeface="+mn-cs"/>
              </a:rPr>
              <a:t>of good compliance is a MPR of ≥80%, i.e. patients taking</a:t>
            </a:r>
          </a:p>
          <a:p>
            <a:r>
              <a:rPr lang="en-US" sz="1200" b="0" i="0" u="none" strike="noStrike" kern="1200" baseline="0" dirty="0">
                <a:solidFill>
                  <a:schemeClr val="tx1"/>
                </a:solidFill>
                <a:latin typeface="+mn-lt"/>
                <a:ea typeface="+mn-ea"/>
                <a:cs typeface="+mn-cs"/>
              </a:rPr>
              <a:t>≥80% of their prescribed medications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Persistencia</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1- </a:t>
            </a:r>
            <a:r>
              <a:rPr lang="es-CO" sz="1200" b="0" i="0" u="none" strike="noStrike" kern="1200" baseline="0" dirty="0" err="1">
                <a:solidFill>
                  <a:schemeClr val="tx1"/>
                </a:solidFill>
                <a:latin typeface="+mn-lt"/>
                <a:ea typeface="+mn-ea"/>
                <a:cs typeface="+mn-cs"/>
              </a:rPr>
              <a:t>Prolonged</a:t>
            </a:r>
            <a:endParaRPr lang="es-CO"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lapses of three or more consecutive days are called</a:t>
            </a:r>
          </a:p>
          <a:p>
            <a:r>
              <a:rPr lang="es-CO" sz="1200" b="0" i="0" u="none" strike="noStrike" kern="1200" baseline="0" dirty="0" err="1">
                <a:solidFill>
                  <a:schemeClr val="tx1"/>
                </a:solidFill>
                <a:latin typeface="+mn-lt"/>
                <a:ea typeface="+mn-ea"/>
                <a:cs typeface="+mn-cs"/>
              </a:rPr>
              <a:t>drug</a:t>
            </a:r>
            <a:r>
              <a:rPr lang="es-CO" sz="1200" b="0" i="0" u="none" strike="noStrike" kern="1200" baseline="0" dirty="0">
                <a:solidFill>
                  <a:schemeClr val="tx1"/>
                </a:solidFill>
                <a:latin typeface="+mn-lt"/>
                <a:ea typeface="+mn-ea"/>
                <a:cs typeface="+mn-cs"/>
              </a:rPr>
              <a:t> </a:t>
            </a:r>
            <a:r>
              <a:rPr lang="es-CO" sz="1200" b="0" i="0" u="none" strike="noStrike" kern="1200" baseline="0" dirty="0" err="1">
                <a:solidFill>
                  <a:schemeClr val="tx1"/>
                </a:solidFill>
                <a:latin typeface="+mn-lt"/>
                <a:ea typeface="+mn-ea"/>
                <a:cs typeface="+mn-cs"/>
              </a:rPr>
              <a:t>holidays</a:t>
            </a:r>
            <a:endParaRPr lang="es-CO" sz="1200" b="0" i="0" u="none" strike="noStrike" kern="1200" baseline="0" dirty="0">
              <a:solidFill>
                <a:schemeClr val="tx1"/>
              </a:solidFill>
              <a:latin typeface="+mn-lt"/>
              <a:ea typeface="+mn-ea"/>
              <a:cs typeface="+mn-cs"/>
            </a:endParaRPr>
          </a:p>
          <a:p>
            <a:r>
              <a:rPr lang="es-CO" dirty="0"/>
              <a:t>2- </a:t>
            </a:r>
            <a:r>
              <a:rPr lang="en-US" dirty="0"/>
              <a:t>dividing patients equally between the following</a:t>
            </a:r>
          </a:p>
          <a:p>
            <a:r>
              <a:rPr lang="en-US" dirty="0"/>
              <a:t>six categories: (</a:t>
            </a:r>
            <a:r>
              <a:rPr lang="en-US" dirty="0" err="1"/>
              <a:t>i</a:t>
            </a:r>
            <a:r>
              <a:rPr lang="en-US" dirty="0"/>
              <a:t>) those who </a:t>
            </a:r>
            <a:r>
              <a:rPr lang="en-US" dirty="0" err="1"/>
              <a:t>remedicate</a:t>
            </a:r>
            <a:endParaRPr lang="en-US" dirty="0"/>
          </a:p>
          <a:p>
            <a:r>
              <a:rPr lang="en-US" dirty="0"/>
              <a:t>punctually; (ii) </a:t>
            </a:r>
            <a:r>
              <a:rPr lang="en-US" dirty="0" err="1"/>
              <a:t>thosewho</a:t>
            </a:r>
            <a:r>
              <a:rPr lang="en-US" dirty="0"/>
              <a:t> present with timing variation</a:t>
            </a:r>
          </a:p>
          <a:p>
            <a:r>
              <a:rPr lang="en-US" dirty="0"/>
              <a:t>but in fact miss very few doses; (iii) those</a:t>
            </a:r>
          </a:p>
          <a:p>
            <a:r>
              <a:rPr lang="en-US" dirty="0"/>
              <a:t>who miss a few doses but rarely more than one at</a:t>
            </a:r>
          </a:p>
          <a:p>
            <a:r>
              <a:rPr lang="en-US" dirty="0"/>
              <a:t>a time; (iv) those who take occasional drug holidays</a:t>
            </a:r>
          </a:p>
          <a:p>
            <a:r>
              <a:rPr lang="en-US" dirty="0"/>
              <a:t>(3 to 4 per year); (v) those who take monthly</a:t>
            </a:r>
          </a:p>
          <a:p>
            <a:r>
              <a:rPr lang="en-US" dirty="0"/>
              <a:t>holidays; and (vi) those who take few or no doses</a:t>
            </a:r>
          </a:p>
          <a:p>
            <a:endParaRPr lang="es-CO" dirty="0"/>
          </a:p>
        </p:txBody>
      </p:sp>
      <p:sp>
        <p:nvSpPr>
          <p:cNvPr id="4" name="Marcador de número de diapositiva 3"/>
          <p:cNvSpPr>
            <a:spLocks noGrp="1"/>
          </p:cNvSpPr>
          <p:nvPr>
            <p:ph type="sldNum" sz="quarter" idx="5"/>
          </p:nvPr>
        </p:nvSpPr>
        <p:spPr/>
        <p:txBody>
          <a:bodyPr/>
          <a:lstStyle/>
          <a:p>
            <a:fld id="{03EFB7EE-CFBF-44E9-8ABF-C34EE14601CE}" type="slidenum">
              <a:rPr lang="es-CO" smtClean="0"/>
              <a:t>17</a:t>
            </a:fld>
            <a:endParaRPr lang="es-CO"/>
          </a:p>
        </p:txBody>
      </p:sp>
    </p:spTree>
    <p:extLst>
      <p:ext uri="{BB962C8B-B14F-4D97-AF65-F5344CB8AC3E}">
        <p14:creationId xmlns:p14="http://schemas.microsoft.com/office/powerpoint/2010/main" val="57356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18</a:t>
            </a:fld>
            <a:endParaRPr lang="id-ID"/>
          </a:p>
        </p:txBody>
      </p:sp>
    </p:spTree>
    <p:extLst>
      <p:ext uri="{BB962C8B-B14F-4D97-AF65-F5344CB8AC3E}">
        <p14:creationId xmlns:p14="http://schemas.microsoft.com/office/powerpoint/2010/main" val="384022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s-CO" dirty="0"/>
              <a:t>La adherencia es necesaria para alcanzar  resultados en mejoría de Densidad Mineral Ósea , reducciones en riesgo de fracturas y disminución de utilización de recursos de salud. </a:t>
            </a:r>
          </a:p>
          <a:p>
            <a:pPr eaLnBrk="1" hangingPunct="1">
              <a:spcBef>
                <a:spcPts val="300"/>
              </a:spcBef>
            </a:pPr>
            <a:endParaRPr lang="en-GB" b="1" dirty="0">
              <a:solidFill>
                <a:srgbClr val="000000"/>
              </a:solidFill>
              <a:ea typeface="ヒラギノ角ゴ Pro W3"/>
            </a:endParaRPr>
          </a:p>
          <a:p>
            <a:pPr eaLnBrk="1" hangingPunct="1">
              <a:spcBef>
                <a:spcPts val="300"/>
              </a:spcBef>
            </a:pPr>
            <a:endParaRPr lang="en-GB" b="1" dirty="0">
              <a:solidFill>
                <a:srgbClr val="000000"/>
              </a:solidFill>
              <a:ea typeface="ヒラギノ角ゴ Pro W3"/>
            </a:endParaRPr>
          </a:p>
          <a:p>
            <a:pPr eaLnBrk="1" hangingPunct="1">
              <a:spcBef>
                <a:spcPts val="300"/>
              </a:spcBef>
            </a:pPr>
            <a:r>
              <a:rPr lang="en-GB" b="1" dirty="0">
                <a:solidFill>
                  <a:srgbClr val="000000"/>
                </a:solidFill>
                <a:ea typeface="ヒラギノ角ゴ Pro W3"/>
              </a:rPr>
              <a:t>Poor adherence is associated with increased fracture risk</a:t>
            </a:r>
            <a:r>
              <a:rPr lang="en-GB" b="1" baseline="30000" dirty="0">
                <a:solidFill>
                  <a:srgbClr val="000000"/>
                </a:solidFill>
                <a:ea typeface="ヒラギノ角ゴ Pro W3"/>
              </a:rPr>
              <a:t>1</a:t>
            </a:r>
          </a:p>
          <a:p>
            <a:pPr eaLnBrk="1" hangingPunct="1">
              <a:spcBef>
                <a:spcPts val="300"/>
              </a:spcBef>
              <a:buFontTx/>
              <a:buChar char="•"/>
            </a:pPr>
            <a:r>
              <a:rPr lang="en-US" dirty="0" err="1">
                <a:ea typeface="ヒラギノ角ゴ Pro W3"/>
              </a:rPr>
              <a:t>Huybrechts</a:t>
            </a:r>
            <a:r>
              <a:rPr lang="en-US" dirty="0">
                <a:ea typeface="ヒラギノ角ゴ Pro W3"/>
              </a:rPr>
              <a:t> </a:t>
            </a:r>
            <a:r>
              <a:rPr lang="en-US" i="1" dirty="0">
                <a:ea typeface="ヒラギノ角ゴ Pro W3"/>
              </a:rPr>
              <a:t>et al</a:t>
            </a:r>
            <a:r>
              <a:rPr lang="en-US" dirty="0">
                <a:ea typeface="ヒラギノ角ゴ Pro W3"/>
              </a:rPr>
              <a:t>. </a:t>
            </a:r>
            <a:r>
              <a:rPr lang="en-US" dirty="0" err="1">
                <a:ea typeface="ヒラギノ角ゴ Pro W3"/>
              </a:rPr>
              <a:t>analysed</a:t>
            </a:r>
            <a:r>
              <a:rPr lang="en-US" dirty="0">
                <a:ea typeface="ヒラギノ角ゴ Pro W3"/>
              </a:rPr>
              <a:t> a </a:t>
            </a:r>
            <a:r>
              <a:rPr lang="en-US" dirty="0" err="1">
                <a:ea typeface="ヒラギノ角ゴ Pro W3"/>
              </a:rPr>
              <a:t>manEdadd</a:t>
            </a:r>
            <a:r>
              <a:rPr lang="en-US" dirty="0">
                <a:ea typeface="ヒラギノ角ゴ Pro W3"/>
              </a:rPr>
              <a:t> care database that included over 38,000 women over the </a:t>
            </a:r>
            <a:r>
              <a:rPr lang="en-US" dirty="0" err="1">
                <a:ea typeface="ヒラギノ角ゴ Pro W3"/>
              </a:rPr>
              <a:t>Edad</a:t>
            </a:r>
            <a:r>
              <a:rPr lang="en-US" dirty="0">
                <a:ea typeface="ヒラギノ角ゴ Pro W3"/>
              </a:rPr>
              <a:t> of 45 </a:t>
            </a:r>
            <a:r>
              <a:rPr lang="en-US" dirty="0" err="1">
                <a:ea typeface="ヒラギノ角ゴ Pro W3"/>
              </a:rPr>
              <a:t>Años</a:t>
            </a:r>
            <a:r>
              <a:rPr lang="en-US" dirty="0">
                <a:ea typeface="ヒラギノ角ゴ Pro W3"/>
              </a:rPr>
              <a:t> who had been treated for osteoporosis with a bisphosphonate (</a:t>
            </a:r>
            <a:r>
              <a:rPr lang="en-US" dirty="0" err="1">
                <a:ea typeface="ヒラギノ角ゴ Pro W3"/>
              </a:rPr>
              <a:t>Alendronato</a:t>
            </a:r>
            <a:r>
              <a:rPr lang="en-US" dirty="0">
                <a:ea typeface="ヒラギノ角ゴ Pro W3"/>
              </a:rPr>
              <a:t> and </a:t>
            </a:r>
            <a:r>
              <a:rPr lang="en-US" dirty="0" err="1">
                <a:ea typeface="ヒラギノ角ゴ Pro W3"/>
              </a:rPr>
              <a:t>Risedronato</a:t>
            </a:r>
            <a:r>
              <a:rPr lang="en-US" dirty="0">
                <a:ea typeface="ヒラギノ角ゴ Pro W3"/>
              </a:rPr>
              <a:t>) or hormone replacement therapy.</a:t>
            </a:r>
            <a:r>
              <a:rPr lang="en-US" baseline="30000" dirty="0">
                <a:ea typeface="ヒラギノ角ゴ Pro W3"/>
              </a:rPr>
              <a:t>1</a:t>
            </a:r>
            <a:r>
              <a:rPr lang="en-US" dirty="0">
                <a:ea typeface="ヒラギノ角ゴ Pro W3"/>
              </a:rPr>
              <a:t>  </a:t>
            </a:r>
          </a:p>
          <a:p>
            <a:pPr eaLnBrk="1" hangingPunct="1">
              <a:spcBef>
                <a:spcPts val="300"/>
              </a:spcBef>
              <a:buFontTx/>
              <a:buChar char="•"/>
            </a:pPr>
            <a:r>
              <a:rPr lang="en-US" dirty="0">
                <a:ea typeface="ヒラギノ角ゴ Pro W3"/>
              </a:rPr>
              <a:t>By measuring the medication possession ratio (MPR) each woman’s adherence to her prescribed osteoporosis regimen was determined and assigned to a gradient of adherence (excellent [&gt; 90% adherent], good [80–90% adherent], medium [50 – &lt; 80% adherent], and poor [&lt; 50% adherent]).</a:t>
            </a:r>
            <a:r>
              <a:rPr lang="en-US" baseline="30000" dirty="0">
                <a:ea typeface="ヒラギノ角ゴ Pro W3"/>
              </a:rPr>
              <a:t>1</a:t>
            </a:r>
            <a:r>
              <a:rPr lang="en-US" dirty="0">
                <a:ea typeface="ヒラギノ角ゴ Pro W3"/>
              </a:rPr>
              <a:t>  </a:t>
            </a:r>
          </a:p>
          <a:p>
            <a:pPr eaLnBrk="1" hangingPunct="1">
              <a:spcBef>
                <a:spcPts val="300"/>
              </a:spcBef>
              <a:buFontTx/>
              <a:buChar char="•"/>
            </a:pPr>
            <a:r>
              <a:rPr lang="en-US" dirty="0" err="1">
                <a:ea typeface="ヒラギノ角ゴ Pro W3"/>
              </a:rPr>
              <a:t>Huybrechts</a:t>
            </a:r>
            <a:r>
              <a:rPr lang="en-US" dirty="0">
                <a:ea typeface="ヒラギノ角ゴ Pro W3"/>
              </a:rPr>
              <a:t> </a:t>
            </a:r>
            <a:r>
              <a:rPr lang="en-US" i="1" dirty="0">
                <a:ea typeface="ヒラギノ角ゴ Pro W3"/>
              </a:rPr>
              <a:t>et </a:t>
            </a:r>
            <a:r>
              <a:rPr lang="en-US" i="1" dirty="0" err="1">
                <a:ea typeface="ヒラギノ角ゴ Pro W3"/>
              </a:rPr>
              <a:t>al.</a:t>
            </a:r>
            <a:r>
              <a:rPr lang="en-US" dirty="0" err="1">
                <a:ea typeface="ヒラギノ角ゴ Pro W3"/>
              </a:rPr>
              <a:t>found</a:t>
            </a:r>
            <a:r>
              <a:rPr lang="en-US" dirty="0">
                <a:ea typeface="ヒラギノ角ゴ Pro W3"/>
              </a:rPr>
              <a:t> that adherence to osteoporosis therapies is very Bajo in the real world and that this Bajo adherence is associated with a </a:t>
            </a:r>
            <a:r>
              <a:rPr lang="en-US" dirty="0" err="1">
                <a:ea typeface="ヒラギノ角ゴ Pro W3"/>
              </a:rPr>
              <a:t>Altoer</a:t>
            </a:r>
            <a:r>
              <a:rPr lang="en-US" dirty="0">
                <a:ea typeface="ヒラギノ角ゴ Pro W3"/>
              </a:rPr>
              <a:t> risk of fracture.</a:t>
            </a:r>
            <a:r>
              <a:rPr lang="en-US" baseline="30000" dirty="0">
                <a:ea typeface="ヒラギノ角ゴ Pro W3"/>
              </a:rPr>
              <a:t>1</a:t>
            </a:r>
            <a:endParaRPr lang="en-US" dirty="0">
              <a:ea typeface="ヒラギノ角ゴ Pro W3"/>
            </a:endParaRPr>
          </a:p>
          <a:p>
            <a:pPr lvl="1" eaLnBrk="1" hangingPunct="1">
              <a:spcBef>
                <a:spcPts val="300"/>
              </a:spcBef>
            </a:pPr>
            <a:r>
              <a:rPr lang="en-US" dirty="0">
                <a:ea typeface="ヒラギノ角ゴ Pro W3"/>
              </a:rPr>
              <a:t>–When adherence dropped from &gt; 90% MPR (excellent) to 80–90% MPR (good) there was a corresponding 9% </a:t>
            </a:r>
            <a:r>
              <a:rPr lang="en-US" dirty="0" err="1">
                <a:ea typeface="ヒラギノ角ゴ Pro W3"/>
              </a:rPr>
              <a:t>Altoer</a:t>
            </a:r>
            <a:r>
              <a:rPr lang="en-US" dirty="0">
                <a:ea typeface="ヒラギノ角ゴ Pro W3"/>
              </a:rPr>
              <a:t> risk of fracture.</a:t>
            </a:r>
            <a:r>
              <a:rPr lang="en-US" baseline="30000" dirty="0">
                <a:ea typeface="ヒラギノ角ゴ Pro W3"/>
              </a:rPr>
              <a:t>1</a:t>
            </a:r>
            <a:endParaRPr lang="en-US" dirty="0">
              <a:ea typeface="ヒラギノ角ゴ Pro W3"/>
            </a:endParaRPr>
          </a:p>
          <a:p>
            <a:pPr lvl="1" eaLnBrk="1" hangingPunct="1">
              <a:spcBef>
                <a:spcPts val="300"/>
              </a:spcBef>
            </a:pPr>
            <a:r>
              <a:rPr lang="en-US" dirty="0">
                <a:ea typeface="ヒラギノ角ゴ Pro W3"/>
              </a:rPr>
              <a:t>– When adherence dropped from 80–90% MPR (good) to 50 – &lt; 80% MPR (medium) there was a corresponding 9% </a:t>
            </a:r>
            <a:r>
              <a:rPr lang="en-US" dirty="0" err="1">
                <a:ea typeface="ヒラギノ角ゴ Pro W3"/>
              </a:rPr>
              <a:t>Altoer</a:t>
            </a:r>
            <a:r>
              <a:rPr lang="en-US" dirty="0">
                <a:ea typeface="ヒラギノ角ゴ Pro W3"/>
              </a:rPr>
              <a:t> risk of fracture (18% </a:t>
            </a:r>
            <a:r>
              <a:rPr lang="en-US" dirty="0" err="1">
                <a:ea typeface="ヒラギノ角ゴ Pro W3"/>
              </a:rPr>
              <a:t>Altoer</a:t>
            </a:r>
            <a:r>
              <a:rPr lang="en-US" dirty="0">
                <a:ea typeface="ヒラギノ角ゴ Pro W3"/>
              </a:rPr>
              <a:t> fracture risk when compared with excellent adherence).</a:t>
            </a:r>
            <a:r>
              <a:rPr lang="en-US" baseline="30000" dirty="0">
                <a:ea typeface="ヒラギノ角ゴ Pro W3"/>
              </a:rPr>
              <a:t>1</a:t>
            </a:r>
            <a:endParaRPr lang="en-US" dirty="0">
              <a:ea typeface="ヒラギノ角ゴ Pro W3"/>
            </a:endParaRPr>
          </a:p>
          <a:p>
            <a:pPr lvl="1" eaLnBrk="1" hangingPunct="1">
              <a:spcBef>
                <a:spcPts val="300"/>
              </a:spcBef>
            </a:pPr>
            <a:r>
              <a:rPr lang="en-US" dirty="0">
                <a:ea typeface="ヒラギノ角ゴ Pro W3"/>
              </a:rPr>
              <a:t>– When adherence dropped from 50 – &lt; 80% MPR (medium) to </a:t>
            </a:r>
            <a:r>
              <a:rPr lang="en-US" dirty="0" err="1">
                <a:ea typeface="ヒラギノ角ゴ Pro W3"/>
              </a:rPr>
              <a:t>beBajo</a:t>
            </a:r>
            <a:r>
              <a:rPr lang="en-US" dirty="0">
                <a:ea typeface="ヒラギノ角ゴ Pro W3"/>
              </a:rPr>
              <a:t> 50% MPR (poor) there was a corresponding 3% </a:t>
            </a:r>
            <a:r>
              <a:rPr lang="en-US" dirty="0" err="1">
                <a:ea typeface="ヒラギノ角ゴ Pro W3"/>
              </a:rPr>
              <a:t>Altoer</a:t>
            </a:r>
            <a:r>
              <a:rPr lang="en-US" dirty="0">
                <a:ea typeface="ヒラギノ角ゴ Pro W3"/>
              </a:rPr>
              <a:t> risk of fracture (21% </a:t>
            </a:r>
            <a:r>
              <a:rPr lang="en-US" dirty="0" err="1">
                <a:ea typeface="ヒラギノ角ゴ Pro W3"/>
              </a:rPr>
              <a:t>Altoer</a:t>
            </a:r>
            <a:r>
              <a:rPr lang="en-US" dirty="0">
                <a:ea typeface="ヒラギノ角ゴ Pro W3"/>
              </a:rPr>
              <a:t> fracture risk when compared with excellent adherence).</a:t>
            </a:r>
            <a:r>
              <a:rPr lang="en-US" baseline="30000" dirty="0">
                <a:ea typeface="ヒラギノ角ゴ Pro W3"/>
              </a:rPr>
              <a:t>1</a:t>
            </a:r>
            <a:endParaRPr lang="en-US" dirty="0">
              <a:ea typeface="ヒラギノ角ゴ Pro W3"/>
            </a:endParaRPr>
          </a:p>
          <a:p>
            <a:pPr eaLnBrk="1" hangingPunct="1">
              <a:spcBef>
                <a:spcPts val="300"/>
              </a:spcBef>
            </a:pPr>
            <a:endParaRPr lang="en-US" dirty="0">
              <a:ea typeface="ヒラギノ角ゴ Pro W3"/>
            </a:endParaRPr>
          </a:p>
          <a:p>
            <a:pPr eaLnBrk="1" hangingPunct="1">
              <a:spcBef>
                <a:spcPts val="300"/>
              </a:spcBef>
            </a:pPr>
            <a:r>
              <a:rPr lang="en-US" b="1" dirty="0">
                <a:ea typeface="ヒラギノ角ゴ Pro W3"/>
              </a:rPr>
              <a:t>Reference</a:t>
            </a:r>
          </a:p>
          <a:p>
            <a:pPr eaLnBrk="1" hangingPunct="1">
              <a:spcBef>
                <a:spcPts val="300"/>
              </a:spcBef>
            </a:pPr>
            <a:r>
              <a:rPr lang="en-US" dirty="0">
                <a:ea typeface="ヒラギノ角ゴ Pro W3"/>
              </a:rPr>
              <a:t>1. </a:t>
            </a:r>
            <a:r>
              <a:rPr lang="en-GB" dirty="0" err="1">
                <a:solidFill>
                  <a:srgbClr val="080808"/>
                </a:solidFill>
                <a:ea typeface="ヒラギノ角ゴ Pro W3"/>
              </a:rPr>
              <a:t>Huybrechts</a:t>
            </a:r>
            <a:r>
              <a:rPr lang="en-GB" dirty="0">
                <a:solidFill>
                  <a:srgbClr val="080808"/>
                </a:solidFill>
                <a:ea typeface="ヒラギノ角ゴ Pro W3"/>
              </a:rPr>
              <a:t> KF </a:t>
            </a:r>
            <a:r>
              <a:rPr lang="en-GB" i="1" dirty="0">
                <a:solidFill>
                  <a:srgbClr val="080808"/>
                </a:solidFill>
                <a:ea typeface="ヒラギノ角ゴ Pro W3"/>
              </a:rPr>
              <a:t>et al. Bone</a:t>
            </a:r>
            <a:r>
              <a:rPr lang="en-GB" dirty="0">
                <a:solidFill>
                  <a:srgbClr val="080808"/>
                </a:solidFill>
                <a:ea typeface="ヒラギノ角ゴ Pro W3"/>
              </a:rPr>
              <a:t> 2006;38:922–928.</a:t>
            </a:r>
            <a:endParaRPr lang="en-US" dirty="0">
              <a:solidFill>
                <a:srgbClr val="080808"/>
              </a:solidFill>
              <a:ea typeface="ヒラギノ角ゴ Pro W3"/>
            </a:endParaRPr>
          </a:p>
          <a:p>
            <a:pPr eaLnBrk="1" hangingPunct="1">
              <a:spcBef>
                <a:spcPts val="300"/>
              </a:spcBef>
            </a:pPr>
            <a:endParaRPr lang="en-US" dirty="0">
              <a:ea typeface="ヒラギノ角ゴ Pro W3"/>
            </a:endParaRPr>
          </a:p>
          <a:p>
            <a:endParaRPr lang="es-CO" dirty="0"/>
          </a:p>
        </p:txBody>
      </p:sp>
      <p:sp>
        <p:nvSpPr>
          <p:cNvPr id="4" name="Marcador de número de diapositiva 3"/>
          <p:cNvSpPr>
            <a:spLocks noGrp="1"/>
          </p:cNvSpPr>
          <p:nvPr>
            <p:ph type="sldNum" sz="quarter" idx="5"/>
          </p:nvPr>
        </p:nvSpPr>
        <p:spPr/>
        <p:txBody>
          <a:bodyPr/>
          <a:lstStyle/>
          <a:p>
            <a:fld id="{03EFB7EE-CFBF-44E9-8ABF-C34EE14601CE}" type="slidenum">
              <a:rPr lang="es-CO" smtClean="0"/>
              <a:t>19</a:t>
            </a:fld>
            <a:endParaRPr lang="es-CO"/>
          </a:p>
        </p:txBody>
      </p:sp>
    </p:spTree>
    <p:extLst>
      <p:ext uri="{BB962C8B-B14F-4D97-AF65-F5344CB8AC3E}">
        <p14:creationId xmlns:p14="http://schemas.microsoft.com/office/powerpoint/2010/main" val="4094073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Studies of anti-osteoporosis treatments include calcium</a:t>
            </a:r>
          </a:p>
          <a:p>
            <a:r>
              <a:rPr lang="en-US" dirty="0"/>
              <a:t>and/or vitamin D supplementation as part of the treatment</a:t>
            </a:r>
          </a:p>
          <a:p>
            <a:r>
              <a:rPr lang="en-US" dirty="0"/>
              <a:t>regimen, especially where patients have suboptimal levels</a:t>
            </a:r>
          </a:p>
          <a:p>
            <a:r>
              <a:rPr lang="en-US" dirty="0"/>
              <a:t>or intake. Observed compliance rates with both supplements</a:t>
            </a:r>
          </a:p>
          <a:p>
            <a:r>
              <a:rPr lang="en-US" dirty="0"/>
              <a:t>together are 60% at 3 years in primary fracture prevention studies [63] and 42% at 2 years in secondary</a:t>
            </a:r>
          </a:p>
          <a:p>
            <a:r>
              <a:rPr lang="en-US" dirty="0"/>
              <a:t>fracture prevention studies</a:t>
            </a:r>
          </a:p>
          <a:p>
            <a:endParaRPr lang="en-US" dirty="0"/>
          </a:p>
          <a:p>
            <a:r>
              <a:rPr lang="en-US" dirty="0"/>
              <a:t>However, no </a:t>
            </a:r>
            <a:r>
              <a:rPr lang="en-US" dirty="0" err="1"/>
              <a:t>randomised</a:t>
            </a:r>
            <a:endParaRPr lang="en-US" dirty="0"/>
          </a:p>
          <a:p>
            <a:r>
              <a:rPr lang="en-US" dirty="0"/>
              <a:t>or observational studies comparing compliance or preference</a:t>
            </a:r>
          </a:p>
          <a:p>
            <a:r>
              <a:rPr lang="en-US" dirty="0"/>
              <a:t>between different treatment groups have reported</a:t>
            </a:r>
          </a:p>
          <a:p>
            <a:r>
              <a:rPr lang="en-US" dirty="0"/>
              <a:t>associated rates of compliance with such supplements. This</a:t>
            </a:r>
          </a:p>
          <a:p>
            <a:r>
              <a:rPr lang="en-US" dirty="0"/>
              <a:t>may be an important question that needs to be addressed as</a:t>
            </a:r>
          </a:p>
          <a:p>
            <a:r>
              <a:rPr lang="en-US" dirty="0"/>
              <a:t>optimal calcium and vitamin D are considered essential to</a:t>
            </a:r>
          </a:p>
          <a:p>
            <a:r>
              <a:rPr lang="en-US" dirty="0" err="1"/>
              <a:t>optimise</a:t>
            </a:r>
            <a:r>
              <a:rPr lang="en-US" dirty="0"/>
              <a:t> benefit of </a:t>
            </a:r>
            <a:r>
              <a:rPr lang="en-US" dirty="0" err="1"/>
              <a:t>treatmen</a:t>
            </a:r>
            <a:endParaRPr lang="en-US" dirty="0"/>
          </a:p>
          <a:p>
            <a:endParaRPr lang="en-US" dirty="0"/>
          </a:p>
          <a:p>
            <a:endParaRPr lang="es-CO" dirty="0"/>
          </a:p>
        </p:txBody>
      </p:sp>
      <p:sp>
        <p:nvSpPr>
          <p:cNvPr id="4" name="Marcador de número de diapositiva 3"/>
          <p:cNvSpPr>
            <a:spLocks noGrp="1"/>
          </p:cNvSpPr>
          <p:nvPr>
            <p:ph type="sldNum" sz="quarter" idx="5"/>
          </p:nvPr>
        </p:nvSpPr>
        <p:spPr/>
        <p:txBody>
          <a:bodyPr/>
          <a:lstStyle/>
          <a:p>
            <a:fld id="{03EFB7EE-CFBF-44E9-8ABF-C34EE14601CE}" type="slidenum">
              <a:rPr lang="es-CO" smtClean="0"/>
              <a:t>22</a:t>
            </a:fld>
            <a:endParaRPr lang="es-CO"/>
          </a:p>
        </p:txBody>
      </p:sp>
    </p:spTree>
    <p:extLst>
      <p:ext uri="{BB962C8B-B14F-4D97-AF65-F5344CB8AC3E}">
        <p14:creationId xmlns:p14="http://schemas.microsoft.com/office/powerpoint/2010/main" val="298253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Cramer J, Gold D, Silverman S, </a:t>
            </a:r>
            <a:r>
              <a:rPr lang="es-CO" sz="1200" dirty="0" err="1"/>
              <a:t>Lewiecki</a:t>
            </a:r>
            <a:r>
              <a:rPr lang="es-CO" sz="1200" dirty="0"/>
              <a:t> D. </a:t>
            </a:r>
            <a:r>
              <a:rPr lang="es-CO" sz="1200" dirty="0" err="1"/>
              <a:t>Osteoporos</a:t>
            </a:r>
            <a:r>
              <a:rPr lang="es-CO" sz="1200" dirty="0"/>
              <a:t> </a:t>
            </a:r>
            <a:r>
              <a:rPr lang="es-CO" sz="1200" dirty="0" err="1"/>
              <a:t>Int</a:t>
            </a:r>
            <a:r>
              <a:rPr lang="es-CO" sz="1200" dirty="0"/>
              <a:t> (2007) 18:1023–1031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a bisphosphonate is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simple as taking other oral medications because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dosing requirements (i.e. fasting overnight, taking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alone with 8 oz (240 ml) of water and no other food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beverages, and remaining upright for 30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Adequate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compliance with bisphosphonate treatment regimens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to achieve efficacy with therapy and is associated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improvements in BMD, reductions in fracture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and decreases in healthcare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Reasons for poor compliance include the cost of medication,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dosing requirements, drug-related side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 inability to detect symptom improvement in 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asymptomatic disease, and lack of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consistently demonstrated that many women with osteoporosis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took fewer than the prescribed number of doses of 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osteoporosis medication, and they did not persist with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treatment long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studies that assessed the 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poor persistence and compliance demonstrated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increased risk of fracture in patients who did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 their dosing regimens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benefit (reduction in fracture risk) of bisphosphonate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therapy has been shown to increase with improved compliance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strategies for improving compliance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osteoporosis medication have been examined.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dosing options, such as oral and intravenous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bisphosphonates that are administered with longer dosing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intervals, are being explored currently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Patients may fail to remain on their medication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reasons that include inconvenience or complexity of dosing,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cost, side effects, or concern over potential side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Failure to comply with therapy may also be due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asymptomatic nature of osteoporosis and lack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appreciation of the benefits of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Diez-</a:t>
            </a:r>
            <a:r>
              <a:rPr lang="es-CO" dirty="0" err="1"/>
              <a:t>Perez</a:t>
            </a:r>
            <a:r>
              <a:rPr lang="es-CO" dirty="0"/>
              <a:t> A, </a:t>
            </a:r>
            <a:r>
              <a:rPr lang="es-CO" dirty="0" err="1"/>
              <a:t>Naylor</a:t>
            </a:r>
            <a:r>
              <a:rPr lang="es-CO" dirty="0"/>
              <a:t> K y </a:t>
            </a:r>
            <a:r>
              <a:rPr lang="es-CO" dirty="0" err="1"/>
              <a:t>cols</a:t>
            </a:r>
            <a:r>
              <a:rPr lang="es-CO" dirty="0"/>
              <a:t> . </a:t>
            </a:r>
            <a:r>
              <a:rPr lang="en-US" dirty="0" err="1"/>
              <a:t>Osteoporos</a:t>
            </a:r>
            <a:r>
              <a:rPr lang="en-US" dirty="0"/>
              <a:t> Int. 2017 March ; 28(3): 767–774. doi:10.1007/s00198-017-3906-6.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Oral bisphosphonates are a first line treatment for osteoporosis. However, as in any other chronic diseases, low adherence is a common clinical problem. It has been observed that the adherence to oral bisphosphonates is as low as 59 (1) or 43% (2) at one year and appears to be worse with generic medications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response of bone turnover markers to therapy, in the individual patient, is one of the methods suggested for treatment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advantage is that they are widely available, affordable and clinicians are familiar with their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reflect the early effect of the drug on bone tissue: Low response may be detected shortly after treatment has been started and may indicate low adherence, low bioavailability, interactions with other drugs or the presence of secondary osteoporosis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Serum PINP (Procollagen type I N- terminal </a:t>
            </a:r>
            <a:r>
              <a:rPr lang="en-US" dirty="0" err="1"/>
              <a:t>propeptide</a:t>
            </a:r>
            <a:r>
              <a:rPr lang="en-US" dirty="0"/>
              <a:t>) and CTX (Collagen type I C-terminal telopeptide) have been recommended as reference markers by a committee of the International Osteoporosis Foundation (IOF) and the International Federation of Clinical Chemistry and Laboratory Medicine (IFCC)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Oral bisphosphonates decrease levels of PINP and CTX rapidly in most patients, beyond the least significant change (LSC), the margin of change as demonstrated from the results of a recent controlled trial- The levels established for LSC were 56% decrease for CTX and 38% decrease for PINP- The least significant change is defined here as the 95% confidence bounds for change in patients treated with bisphosphonates for 12 weeks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month interval is long enough to be able to detect the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Responders are considered as those patients who show changes in BTMs that exceed the LSC.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TRIO study was a single-center randomized controlled trial of three oral bisphosphonates (alendronate, ibandronate and risedronate)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addresses the proportion of patients initiating oral bisphosphonates that show decreases in BTMs beyond the LSC after three months of therapy. The least significant change used was 2-tailed, p&lt;0.05, thus we can be 95% sure that a change (up or down) as large as this, or larger, is significant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adherence, defined as taking more than 80% of tablets over 48 weeks, was found in 104/135 subjects who completed 48 weeks. This was associated with a 79% decrease in CTX as compared to low adherence, which was associated with a 64%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it was associated with a 67% decrease in PINP as compared to low adherence, which was associated with a 51% decrease</a:t>
            </a:r>
            <a:endParaRPr lang="es-CO" dirty="0"/>
          </a:p>
        </p:txBody>
      </p:sp>
      <p:sp>
        <p:nvSpPr>
          <p:cNvPr id="4" name="Marcador de número de diapositiva 3"/>
          <p:cNvSpPr>
            <a:spLocks noGrp="1"/>
          </p:cNvSpPr>
          <p:nvPr>
            <p:ph type="sldNum" sz="quarter" idx="5"/>
          </p:nvPr>
        </p:nvSpPr>
        <p:spPr/>
        <p:txBody>
          <a:bodyPr/>
          <a:lstStyle/>
          <a:p>
            <a:fld id="{03EFB7EE-CFBF-44E9-8ABF-C34EE14601CE}" type="slidenum">
              <a:rPr lang="es-CO" smtClean="0"/>
              <a:t>23</a:t>
            </a:fld>
            <a:endParaRPr lang="es-CO"/>
          </a:p>
        </p:txBody>
      </p:sp>
    </p:spTree>
    <p:extLst>
      <p:ext uri="{BB962C8B-B14F-4D97-AF65-F5344CB8AC3E}">
        <p14:creationId xmlns:p14="http://schemas.microsoft.com/office/powerpoint/2010/main" val="309391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Cramer J, Gold D, Silverman S, </a:t>
            </a:r>
            <a:r>
              <a:rPr lang="es-CO" sz="1200" dirty="0" err="1"/>
              <a:t>Lewiecki</a:t>
            </a:r>
            <a:r>
              <a:rPr lang="es-CO" sz="1200" dirty="0"/>
              <a:t> D. </a:t>
            </a:r>
            <a:r>
              <a:rPr lang="es-CO" sz="1200" dirty="0" err="1"/>
              <a:t>Osteoporos</a:t>
            </a:r>
            <a:r>
              <a:rPr lang="es-CO" sz="1200" dirty="0"/>
              <a:t> </a:t>
            </a:r>
            <a:r>
              <a:rPr lang="es-CO" sz="1200" dirty="0" err="1"/>
              <a:t>Int</a:t>
            </a:r>
            <a:r>
              <a:rPr lang="es-CO" sz="1200" dirty="0"/>
              <a:t> (2007) 18:1023–1031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a bisphosphonate is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simple as taking other oral medications because of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dosing requirements (i.e. fasting overnight, taking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alone with 8 oz (240 ml) of water and no other food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beverages, and remaining upright for 30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Adequate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compliance with bisphosphonate treatment regimens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to achieve efficacy with therapy and is associated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improvements in BMD, reductions in fracture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and decreases in healthcare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Reasons for poor compliance include the cost of medication,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dosing requirements, drug-related side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 inability to detect symptom improvement in 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asymptomatic disease, and lack of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consistently demonstrated that many women with osteoporosis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took fewer than the prescribed number of doses of 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osteoporosis medication, and they did not persist with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treatment long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studies that assessed the 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poor persistence and compliance demonstrated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increased risk of fracture in patients who did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 their dosing regimens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benefit (reduction in fracture risk) of bisphosphonate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therapy has been shown to increase with improved compliance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strategies for improving compliance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osteoporosis medication have been examined.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dosing options, such as oral and intravenous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bisphosphonates that are administered with longer dosing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intervals, are being explored currently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Patients may fail to remain on their medication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reasons that include inconvenience or complexity of dosing,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cost, side effects, or concern over potential side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Failure to comply with therapy may also be due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asymptomatic nature of osteoporosis and lack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appreciation of the benefits of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Diez-</a:t>
            </a:r>
            <a:r>
              <a:rPr lang="es-CO" dirty="0" err="1"/>
              <a:t>Perez</a:t>
            </a:r>
            <a:r>
              <a:rPr lang="es-CO" dirty="0"/>
              <a:t> A, </a:t>
            </a:r>
            <a:r>
              <a:rPr lang="es-CO" dirty="0" err="1"/>
              <a:t>Naylor</a:t>
            </a:r>
            <a:r>
              <a:rPr lang="es-CO" dirty="0"/>
              <a:t> K y </a:t>
            </a:r>
            <a:r>
              <a:rPr lang="es-CO" dirty="0" err="1"/>
              <a:t>cols</a:t>
            </a:r>
            <a:r>
              <a:rPr lang="es-CO" dirty="0"/>
              <a:t> . </a:t>
            </a:r>
            <a:r>
              <a:rPr lang="en-US" dirty="0" err="1"/>
              <a:t>Osteoporos</a:t>
            </a:r>
            <a:r>
              <a:rPr lang="en-US" dirty="0"/>
              <a:t> Int. 2017 March ; 28(3): 767–774. doi:10.1007/s00198-017-3906-6.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Oral bisphosphonates are a first line treatment for osteoporosis. However, as in any other chronic diseases, low adherence is a common clinical problem. It has been observed that the adherence to oral bisphosphonates is as low as 59 (1) or 43% (2) at one year and appears to be worse with generic medications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response of bone turnover markers to therapy, in the individual patient, is one of the methods suggested for treatment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advantage is that they are widely available, affordable and clinicians are familiar with their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reflect the early effect of the drug on bone tissue: Low response may be detected shortly after treatment has been started and may indicate low adherence, low bioavailability, interactions with other drugs or the presence of secondary osteoporosis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Serum PINP (Procollagen type I N- terminal </a:t>
            </a:r>
            <a:r>
              <a:rPr lang="en-US" dirty="0" err="1"/>
              <a:t>propeptide</a:t>
            </a:r>
            <a:r>
              <a:rPr lang="en-US" dirty="0"/>
              <a:t>) and CTX (Collagen type I C-terminal telopeptide) have been recommended as reference markers by a committee of the International Osteoporosis Foundation (IOF) and the International Federation of Clinical Chemistry and Laboratory Medicine (IFCC)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Oral bisphosphonates decrease levels of PINP and CTX rapidly in most patients, beyond the least significant change (LSC), the margin of change as demonstrated from the results of a recent controlled trial- The levels established for LSC were 56% decrease for CTX and 38% decrease for PINP- The least significant change is defined here as the 95% confidence bounds for change in patients treated with bisphosphonates for 12 weeks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month interval is long enough to be able to detect the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Responders are considered as those patients who show changes in BTMs that exceed the LSC.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TRIO study was a single-center randomized controlled trial of three oral bisphosphonates (alendronate, ibandronate and risedronate)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addresses the proportion of patients initiating oral bisphosphonates that show decreases in BTMs beyond the LSC after three months of therapy. The least significant change used was 2-tailed, p&lt;0.05, thus we can be 95% sure that a change (up or down) as large as this, or larger, is significant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adherence, defined as taking more than 80% of tablets over 48 weeks, was found in 104/135 subjects who completed 48 weeks. This was associated with a 79% decrease in CTX as compared to low adherence, which was associated with a 64%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it was associated with a 67% decrease in PINP as compared to low adherence, which was associated with a 51% decrease</a:t>
            </a:r>
            <a:endParaRPr lang="es-CO" dirty="0"/>
          </a:p>
        </p:txBody>
      </p:sp>
      <p:sp>
        <p:nvSpPr>
          <p:cNvPr id="4" name="Marcador de número de diapositiva 3"/>
          <p:cNvSpPr>
            <a:spLocks noGrp="1"/>
          </p:cNvSpPr>
          <p:nvPr>
            <p:ph type="sldNum" sz="quarter" idx="5"/>
          </p:nvPr>
        </p:nvSpPr>
        <p:spPr/>
        <p:txBody>
          <a:bodyPr/>
          <a:lstStyle/>
          <a:p>
            <a:fld id="{03EFB7EE-CFBF-44E9-8ABF-C34EE14601CE}" type="slidenum">
              <a:rPr lang="es-CO" smtClean="0"/>
              <a:t>28</a:t>
            </a:fld>
            <a:endParaRPr lang="es-CO"/>
          </a:p>
        </p:txBody>
      </p:sp>
    </p:spTree>
    <p:extLst>
      <p:ext uri="{BB962C8B-B14F-4D97-AF65-F5344CB8AC3E}">
        <p14:creationId xmlns:p14="http://schemas.microsoft.com/office/powerpoint/2010/main" val="416454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29</a:t>
            </a:fld>
            <a:endParaRPr lang="id-ID"/>
          </a:p>
        </p:txBody>
      </p:sp>
    </p:spTree>
    <p:extLst>
      <p:ext uri="{BB962C8B-B14F-4D97-AF65-F5344CB8AC3E}">
        <p14:creationId xmlns:p14="http://schemas.microsoft.com/office/powerpoint/2010/main" val="322721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Una revisión sistemática de ensayos clínico-aleatorizados de herramientas de comunicación encontró que la mayoría de los formatos (verbal, escrito, video, entregado por el proveedor y basado en computadora) mejoró la comprensión de los pacientes de la evidencia médica</a:t>
            </a:r>
          </a:p>
          <a:p>
            <a:endParaRPr lang="es-CO" sz="1200" kern="1200" dirty="0">
              <a:solidFill>
                <a:schemeClr val="tx1"/>
              </a:solidFill>
              <a:effectLst/>
              <a:latin typeface="+mn-lt"/>
              <a:cs typeface="+mn-cs"/>
            </a:endParaRPr>
          </a:p>
          <a:p>
            <a:r>
              <a:rPr lang="es-CO" sz="1200" kern="1200" dirty="0">
                <a:solidFill>
                  <a:schemeClr val="tx1"/>
                </a:solidFill>
                <a:effectLst/>
                <a:latin typeface="+mn-lt"/>
                <a:ea typeface="ヒラギノ角ゴ Pro W3" charset="0"/>
                <a:cs typeface="+mn-cs"/>
              </a:rPr>
              <a:t>La comprensión se mejoró cuando los métodos fueron individualizados y / o interactivos, con ayudas para la toma de decisiones como dibujos animados o gráficos </a:t>
            </a:r>
          </a:p>
          <a:p>
            <a:endParaRPr lang="es-CO" sz="1200" kern="1200" dirty="0">
              <a:solidFill>
                <a:schemeClr val="tx1"/>
              </a:solidFill>
              <a:effectLst/>
              <a:latin typeface="+mn-lt"/>
              <a:cs typeface="+mn-cs"/>
            </a:endParaRPr>
          </a:p>
          <a:p>
            <a:r>
              <a:rPr lang="es-CO" sz="1200" kern="1200" dirty="0">
                <a:solidFill>
                  <a:schemeClr val="tx1"/>
                </a:solidFill>
                <a:effectLst/>
                <a:latin typeface="+mn-lt"/>
                <a:ea typeface="ヒラギノ角ゴ Pro W3" charset="0"/>
                <a:cs typeface="+mn-cs"/>
              </a:rPr>
              <a:t>Escuchar atentamente a los pacientes es un componente importante de la comunicación de riesgos </a:t>
            </a:r>
          </a:p>
          <a:p>
            <a:endParaRPr lang="es-CO" sz="1200" kern="1200" dirty="0">
              <a:solidFill>
                <a:schemeClr val="tx1"/>
              </a:solidFill>
              <a:effectLst/>
              <a:latin typeface="+mn-lt"/>
              <a:cs typeface="+mn-cs"/>
            </a:endParaRPr>
          </a:p>
          <a:p>
            <a:r>
              <a:rPr lang="es-CO" sz="1200" kern="1200" dirty="0">
                <a:solidFill>
                  <a:schemeClr val="tx1"/>
                </a:solidFill>
                <a:effectLst/>
                <a:latin typeface="+mn-lt"/>
                <a:ea typeface="ヒラギノ角ゴ Pro W3" charset="0"/>
                <a:cs typeface="+mn-cs"/>
              </a:rPr>
              <a:t>la presentación del tratamiento es beneficiosa</a:t>
            </a:r>
          </a:p>
          <a:p>
            <a:endParaRPr lang="es-CO" sz="1200" kern="1200" dirty="0">
              <a:solidFill>
                <a:schemeClr val="tx1"/>
              </a:solidFill>
              <a:effectLst/>
              <a:latin typeface="+mn-lt"/>
              <a:cs typeface="+mn-cs"/>
            </a:endParaRP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32</a:t>
            </a:fld>
            <a:endParaRPr lang="id-ID"/>
          </a:p>
        </p:txBody>
      </p:sp>
    </p:spTree>
    <p:extLst>
      <p:ext uri="{BB962C8B-B14F-4D97-AF65-F5344CB8AC3E}">
        <p14:creationId xmlns:p14="http://schemas.microsoft.com/office/powerpoint/2010/main" val="3359265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mostrar el daño mediante el riesgo absoluto (expresadas mediante gráficos de íconos con figuras humanas con riesgo de fractura de cadera calculado por FRAX®) condujo a una mayor aceptación del tratamiento que a la presentación de la misma información que a los RR </a:t>
            </a:r>
            <a:endParaRPr lang="es-CO" dirty="0">
              <a:effectLst/>
            </a:endParaRP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33</a:t>
            </a:fld>
            <a:endParaRPr lang="id-ID"/>
          </a:p>
        </p:txBody>
      </p:sp>
    </p:spTree>
    <p:extLst>
      <p:ext uri="{BB962C8B-B14F-4D97-AF65-F5344CB8AC3E}">
        <p14:creationId xmlns:p14="http://schemas.microsoft.com/office/powerpoint/2010/main" val="172704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Pareja </a:t>
            </a:r>
          </a:p>
          <a:p>
            <a:r>
              <a:rPr lang="es-CO" dirty="0"/>
              <a:t>Ana y pedro </a:t>
            </a:r>
          </a:p>
          <a:p>
            <a:r>
              <a:rPr lang="es-CO" dirty="0"/>
              <a:t>Pedro tiene OP masculina y requiere terapia de largo plazo </a:t>
            </a:r>
          </a:p>
          <a:p>
            <a:r>
              <a:rPr lang="es-CO" dirty="0"/>
              <a:t>Explicar que se cambio a secuencial -</a:t>
            </a:r>
          </a:p>
          <a:p>
            <a:r>
              <a:rPr lang="es-CO" dirty="0"/>
              <a:t>Cuando se puede </a:t>
            </a:r>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4</a:t>
            </a:fld>
            <a:endParaRPr lang="id-ID"/>
          </a:p>
        </p:txBody>
      </p:sp>
    </p:spTree>
    <p:extLst>
      <p:ext uri="{BB962C8B-B14F-4D97-AF65-F5344CB8AC3E}">
        <p14:creationId xmlns:p14="http://schemas.microsoft.com/office/powerpoint/2010/main" val="4146605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34</a:t>
            </a:fld>
            <a:endParaRPr lang="id-ID"/>
          </a:p>
        </p:txBody>
      </p:sp>
    </p:spTree>
    <p:extLst>
      <p:ext uri="{BB962C8B-B14F-4D97-AF65-F5344CB8AC3E}">
        <p14:creationId xmlns:p14="http://schemas.microsoft.com/office/powerpoint/2010/main" val="116187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se ha intentado en la terapia para osteoporosis, desde el uso de calcio más vitamina D y medicamentos, hasta combinaciones de terapia antiresortiva,  en mujeres con osteoporosis postmenopáusica,  quienes recibieron la terapia de reemplazo hormonal más alendronato 10 mg/diario vs placebo (4), terapia de reemplazo hormonal añadida a risedronato (5), raloxifeno más alendronato 10mg/día (6), demostraron modestos  incrementos en la densidad mineral ósea en columna vertebral y cadera y supresión de los marcadores de resorción al ser comparados a la  monoterapia,  sin reducción de riesgo de fractura, esto último debido a limitaciones de diseño de los estudios , pues requeriría de </a:t>
            </a:r>
            <a:r>
              <a:rPr lang="es-CO" sz="1200" b="1" i="1" kern="1200" dirty="0">
                <a:solidFill>
                  <a:schemeClr val="tx1"/>
                </a:solidFill>
                <a:effectLst/>
                <a:latin typeface="+mn-lt"/>
                <a:ea typeface="ヒラギノ角ゴ Pro W3" charset="0"/>
                <a:cs typeface="+mn-cs"/>
              </a:rPr>
              <a:t>por lo menos 20 a 30.000 pacientes por estudio y por lo menos 3 a 5 años de seguimiento </a:t>
            </a:r>
            <a:endParaRPr lang="es-CO" b="1" i="1"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6</a:t>
            </a:fld>
            <a:endParaRPr lang="id-ID"/>
          </a:p>
        </p:txBody>
      </p:sp>
    </p:spTree>
    <p:extLst>
      <p:ext uri="{BB962C8B-B14F-4D97-AF65-F5344CB8AC3E}">
        <p14:creationId xmlns:p14="http://schemas.microsoft.com/office/powerpoint/2010/main" val="84000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formación ósea asociado a inhibición de la resorción: </a:t>
            </a:r>
          </a:p>
          <a:p>
            <a:r>
              <a:rPr lang="es-CO" sz="1200" kern="1200" dirty="0">
                <a:solidFill>
                  <a:schemeClr val="tx1"/>
                </a:solidFill>
                <a:effectLst/>
                <a:latin typeface="+mn-lt"/>
                <a:ea typeface="ヒラギノ角ゴ Pro W3" charset="0"/>
                <a:cs typeface="+mn-cs"/>
              </a:rPr>
              <a:t>terapias anabólicas (flúor, nandrolona u hormona de crecimiento) combinadas con antiresortivos, sin que se consideren terapias viables (8). </a:t>
            </a:r>
          </a:p>
          <a:p>
            <a:r>
              <a:rPr lang="es-CO" sz="1200" kern="1200" dirty="0">
                <a:solidFill>
                  <a:schemeClr val="tx1"/>
                </a:solidFill>
                <a:effectLst/>
                <a:latin typeface="+mn-lt"/>
                <a:ea typeface="ヒラギノ角ゴ Pro W3" charset="0"/>
                <a:cs typeface="+mn-cs"/>
              </a:rPr>
              <a:t>Paratohormona a la terapia de reemplazo hormonal produce un incremento de 13 % de la DMO en columna lumbar </a:t>
            </a:r>
          </a:p>
          <a:p>
            <a:r>
              <a:rPr lang="es-CO" sz="1200" kern="1200" dirty="0">
                <a:solidFill>
                  <a:schemeClr val="tx1"/>
                </a:solidFill>
                <a:effectLst/>
                <a:latin typeface="+mn-lt"/>
                <a:ea typeface="ヒラギノ角ゴ Pro W3" charset="0"/>
                <a:cs typeface="+mn-cs"/>
              </a:rPr>
              <a:t>Si el alendronato es la terapia previa a la Paratohormona, la respuesta anabólica se aplana afectando el incremento de la DMO y de los marcadores óseos (10,11), por lo cual no se sugiere, el uso concomitante de alendronato y PTH. </a:t>
            </a:r>
          </a:p>
          <a:p>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Estos hallazgos llevan a la hipótesis que la inhibición de la supervivencia del osteoclasto por bifosfonatos también inhibe la secreción de factor de acoplamiento derivado del osteoclasto necesario para el efecto anabólico de la teriparatida en osteoblastos (12).  </a:t>
            </a:r>
          </a:p>
          <a:p>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En conclusión, el uso de PTH adicionada a terapia previa con bifosfonato bloquea la respuesta anabólica del osteoformador, por lo cual no se ha considerado ventajosa, una vez más, los estudios disponibles no demuestran reducción en el riesgo de fractura comparados con monoterapia (8). </a:t>
            </a:r>
            <a:endParaRPr lang="es-CO" b="1" i="1" dirty="0"/>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7</a:t>
            </a:fld>
            <a:endParaRPr lang="id-ID"/>
          </a:p>
        </p:txBody>
      </p:sp>
    </p:spTree>
    <p:extLst>
      <p:ext uri="{BB962C8B-B14F-4D97-AF65-F5344CB8AC3E}">
        <p14:creationId xmlns:p14="http://schemas.microsoft.com/office/powerpoint/2010/main" val="1796963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Sin embargo, la combinación entre Denosumab y Teriparatida en el tratamiento durante doce meses de osteoporosis postmenopáusica ha demostrado incrementos en DMO de columna lumbar, cuello femoral y cadera total más que las monoterapias con Teriparatida y Denosumab, podría ser usada para tratar pacientes con alto riesgo de fractura (13).  Se necesitan estudios de mayor calidad metodológica para determinar la eficacia anti-fractura, costo efectividad y seguridad de esta aproximación terapéutica (14). Hasta el momento las guías y consensos no recomiendan de forma rutinaria el uso de la combinación Teriparatida / Denosumab (15).</a:t>
            </a:r>
          </a:p>
          <a:p>
            <a:endParaRPr lang="es-CO" sz="1200" kern="1200" dirty="0">
              <a:solidFill>
                <a:schemeClr val="tx1"/>
              </a:solidFill>
              <a:effectLst/>
              <a:latin typeface="+mn-lt"/>
              <a:cs typeface="+mn-cs"/>
            </a:endParaRP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8</a:t>
            </a:fld>
            <a:endParaRPr lang="id-ID"/>
          </a:p>
        </p:txBody>
      </p:sp>
    </p:spTree>
    <p:extLst>
      <p:ext uri="{BB962C8B-B14F-4D97-AF65-F5344CB8AC3E}">
        <p14:creationId xmlns:p14="http://schemas.microsoft.com/office/powerpoint/2010/main" val="275832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Diversas estrategias se han propuesto pare evitar perder la DMO ganada con el tratamiento con teriparatida. Un año de alendronato posterior a primer año de teriparatida es capaz de inducir incrementos en DMO de columna y cadera en OP postmenopáusica (17,18). Raloxifeno también parece poder prevenir esta perdida ósea, pero es menor efectiva en incrementar la DMO particularmente de la columna lumbar</a:t>
            </a:r>
          </a:p>
          <a:p>
            <a:endParaRPr lang="es-CO" sz="1200" kern="1200" dirty="0">
              <a:solidFill>
                <a:schemeClr val="tx1"/>
              </a:solidFill>
              <a:effectLst/>
              <a:latin typeface="+mn-lt"/>
              <a:cs typeface="+mn-cs"/>
            </a:endParaRPr>
          </a:p>
          <a:p>
            <a:r>
              <a:rPr lang="es-CO" sz="1200" kern="1200" dirty="0">
                <a:solidFill>
                  <a:schemeClr val="tx1"/>
                </a:solidFill>
                <a:effectLst/>
                <a:latin typeface="+mn-lt"/>
                <a:ea typeface="ヒラギノ角ゴ Pro W3" charset="0"/>
                <a:cs typeface="+mn-cs"/>
              </a:rPr>
              <a:t>DATA-</a:t>
            </a:r>
            <a:r>
              <a:rPr lang="es-CO" sz="1200" kern="1200" dirty="0" err="1">
                <a:solidFill>
                  <a:schemeClr val="tx1"/>
                </a:solidFill>
                <a:effectLst/>
                <a:latin typeface="+mn-lt"/>
                <a:ea typeface="ヒラギノ角ゴ Pro W3" charset="0"/>
                <a:cs typeface="+mn-cs"/>
              </a:rPr>
              <a:t>Switch</a:t>
            </a:r>
            <a:r>
              <a:rPr lang="es-CO" sz="1200" kern="1200" dirty="0">
                <a:solidFill>
                  <a:schemeClr val="tx1"/>
                </a:solidFill>
                <a:effectLst/>
                <a:latin typeface="+mn-lt"/>
                <a:ea typeface="ヒラギノ角ゴ Pro W3" charset="0"/>
                <a:cs typeface="+mn-cs"/>
              </a:rPr>
              <a:t>, después de 48 meses de tratamiento, en mujeres que hicieron transición de Teriparatida a Denosumab se presentaron incrementos en la DMO de columna del 18.3 % (IC95%:14.9-21,8), 6.6 % (IC95%:5,3-7,9 ) en la DMO de cadera total  y 8,3% ( IC95%:6,1-10,5) en la DMO de cuello femoral</a:t>
            </a:r>
          </a:p>
          <a:p>
            <a:endParaRPr lang="es-CO" sz="1200" kern="1200" dirty="0">
              <a:solidFill>
                <a:schemeClr val="tx1"/>
              </a:solidFill>
              <a:effectLst/>
              <a:latin typeface="+mn-lt"/>
              <a:cs typeface="+mn-cs"/>
            </a:endParaRPr>
          </a:p>
          <a:p>
            <a:r>
              <a:rPr lang="es-CO" sz="1200" kern="1200" dirty="0">
                <a:solidFill>
                  <a:schemeClr val="tx1"/>
                </a:solidFill>
                <a:effectLst/>
                <a:latin typeface="+mn-lt"/>
                <a:ea typeface="ヒラギノ角ゴ Pro W3" charset="0"/>
                <a:cs typeface="+mn-cs"/>
              </a:rPr>
              <a:t>También para explicar aquí :</a:t>
            </a:r>
          </a:p>
          <a:p>
            <a:r>
              <a:rPr lang="es-CO" sz="1200" kern="1200" dirty="0">
                <a:solidFill>
                  <a:schemeClr val="tx1"/>
                </a:solidFill>
                <a:effectLst/>
                <a:latin typeface="+mn-lt"/>
                <a:ea typeface="ヒラギノ角ゴ Pro W3" charset="0"/>
                <a:cs typeface="+mn-cs"/>
              </a:rPr>
              <a:t>1- Los efectos de la Teriparatida sobre la DMO en columna parecen estar abolidos en pacientes tratados previamente con bifosfonatos potentes </a:t>
            </a:r>
          </a:p>
          <a:p>
            <a:r>
              <a:rPr lang="es-CO" sz="1200" kern="1200" dirty="0">
                <a:solidFill>
                  <a:schemeClr val="tx1"/>
                </a:solidFill>
                <a:effectLst/>
                <a:latin typeface="+mn-lt"/>
                <a:ea typeface="ヒラギノ角ゴ Pro W3" charset="0"/>
                <a:cs typeface="+mn-cs"/>
              </a:rPr>
              <a:t>2- En el estudio DATA-</a:t>
            </a:r>
            <a:r>
              <a:rPr lang="es-CO" sz="1200" kern="1200" dirty="0" err="1">
                <a:solidFill>
                  <a:schemeClr val="tx1"/>
                </a:solidFill>
                <a:effectLst/>
                <a:latin typeface="+mn-lt"/>
                <a:ea typeface="ヒラギノ角ゴ Pro W3" charset="0"/>
                <a:cs typeface="+mn-cs"/>
              </a:rPr>
              <a:t>Switch</a:t>
            </a:r>
            <a:r>
              <a:rPr lang="es-CO" sz="1200" kern="1200" dirty="0">
                <a:solidFill>
                  <a:schemeClr val="tx1"/>
                </a:solidFill>
                <a:effectLst/>
                <a:latin typeface="+mn-lt"/>
                <a:ea typeface="ヒラギノ角ゴ Pro W3" charset="0"/>
                <a:cs typeface="+mn-cs"/>
              </a:rPr>
              <a:t>, cuando la secuencia de tratamiento empieza con Denosumab y termina en Teriparatida, resulta en una perdida ósea transitoria o continua, con menores incrementos en  DMO de columna (14 % IC95% :10,9–17,2) , en cadera total (2,8%IC95% :1,3–4,2) y en cuello femoral (4,9 % 2,2-7,5); </a:t>
            </a:r>
          </a:p>
          <a:p>
            <a:r>
              <a:rPr lang="es-CO" sz="1200" kern="1200" dirty="0">
                <a:solidFill>
                  <a:schemeClr val="tx1"/>
                </a:solidFill>
                <a:effectLst/>
                <a:latin typeface="+mn-lt"/>
                <a:ea typeface="ヒラギノ角ゴ Pro W3" charset="0"/>
                <a:cs typeface="+mn-cs"/>
              </a:rPr>
              <a:t>Esta transición resultante en un recambio óseo acelerado y perdida ósea sostenida debería ser evitada. (26)</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10</a:t>
            </a:fld>
            <a:endParaRPr lang="id-ID"/>
          </a:p>
        </p:txBody>
      </p:sp>
    </p:spTree>
    <p:extLst>
      <p:ext uri="{BB962C8B-B14F-4D97-AF65-F5344CB8AC3E}">
        <p14:creationId xmlns:p14="http://schemas.microsoft.com/office/powerpoint/2010/main" val="363698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cs typeface="+mn-cs"/>
            </a:endParaRPr>
          </a:p>
          <a:p>
            <a:r>
              <a:rPr lang="es-CO" sz="1200" kern="1200" dirty="0">
                <a:solidFill>
                  <a:schemeClr val="tx1"/>
                </a:solidFill>
                <a:effectLst/>
                <a:latin typeface="+mn-lt"/>
                <a:ea typeface="ヒラギノ角ゴ Pro W3" charset="0"/>
                <a:cs typeface="+mn-cs"/>
              </a:rPr>
              <a:t>Abaloparatida (análogo del péptido relacionado con la hormona paratiroidea), en el estudio ACTIVExtend , la DMO de la columna y la cadera total siguieron aumentando durante 24 meses del tratamiento con alendronato que siguió a  los primeros 18 meses de Abaloparatida </a:t>
            </a:r>
          </a:p>
          <a:p>
            <a:endParaRPr lang="es-CO" sz="1200" kern="1200" dirty="0">
              <a:solidFill>
                <a:schemeClr val="tx1"/>
              </a:solidFill>
              <a:effectLst/>
              <a:latin typeface="+mn-lt"/>
              <a:cs typeface="+mn-cs"/>
            </a:endParaRPr>
          </a:p>
          <a:p>
            <a:r>
              <a:rPr lang="es-CO" sz="1200" kern="1200" dirty="0" err="1">
                <a:solidFill>
                  <a:schemeClr val="tx1"/>
                </a:solidFill>
                <a:effectLst/>
                <a:latin typeface="+mn-lt"/>
                <a:ea typeface="ヒラギノ角ゴ Pro W3" charset="0"/>
                <a:cs typeface="+mn-cs"/>
              </a:rPr>
              <a:t>Romosozumab</a:t>
            </a:r>
            <a:r>
              <a:rPr lang="es-CO" sz="1200" kern="1200" dirty="0">
                <a:solidFill>
                  <a:schemeClr val="tx1"/>
                </a:solidFill>
                <a:effectLst/>
                <a:latin typeface="+mn-lt"/>
                <a:ea typeface="ヒラギノ角ゴ Pro W3" charset="0"/>
                <a:cs typeface="+mn-cs"/>
              </a:rPr>
              <a:t> (anticuerpo monoclonal inhibidor de la esclerostina) seguido de denosumab (22) o alendronato (23).</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11</a:t>
            </a:fld>
            <a:endParaRPr lang="id-ID"/>
          </a:p>
        </p:txBody>
      </p:sp>
    </p:spTree>
    <p:extLst>
      <p:ext uri="{BB962C8B-B14F-4D97-AF65-F5344CB8AC3E}">
        <p14:creationId xmlns:p14="http://schemas.microsoft.com/office/powerpoint/2010/main" val="238126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Notorios incrementos en DMO se presentan con la terapia secuencial de </a:t>
            </a:r>
            <a:r>
              <a:rPr lang="es-CO" sz="1200" kern="1200" dirty="0" err="1">
                <a:solidFill>
                  <a:schemeClr val="tx1"/>
                </a:solidFill>
                <a:effectLst/>
                <a:latin typeface="+mn-lt"/>
                <a:ea typeface="ヒラギノ角ゴ Pro W3" charset="0"/>
                <a:cs typeface="+mn-cs"/>
              </a:rPr>
              <a:t>Romosozumab</a:t>
            </a:r>
            <a:r>
              <a:rPr lang="es-CO" sz="1200" kern="1200" dirty="0">
                <a:solidFill>
                  <a:schemeClr val="tx1"/>
                </a:solidFill>
                <a:effectLst/>
                <a:latin typeface="+mn-lt"/>
                <a:ea typeface="ヒラギノ角ゴ Pro W3" charset="0"/>
                <a:cs typeface="+mn-cs"/>
              </a:rPr>
              <a:t>/Denosumab. En el estudio FRAME, pacientes con osteoporosis postmenopáusicas fueron aleatorizadas a recibir </a:t>
            </a:r>
            <a:r>
              <a:rPr lang="es-CO" sz="1200" kern="1200" dirty="0" err="1">
                <a:solidFill>
                  <a:schemeClr val="tx1"/>
                </a:solidFill>
                <a:effectLst/>
                <a:latin typeface="+mn-lt"/>
                <a:ea typeface="ヒラギノ角ゴ Pro W3" charset="0"/>
                <a:cs typeface="+mn-cs"/>
              </a:rPr>
              <a:t>Romosozumab</a:t>
            </a:r>
            <a:r>
              <a:rPr lang="es-CO" sz="1200" kern="1200" dirty="0">
                <a:solidFill>
                  <a:schemeClr val="tx1"/>
                </a:solidFill>
                <a:effectLst/>
                <a:latin typeface="+mn-lt"/>
                <a:ea typeface="ヒラギノ角ゴ Pro W3" charset="0"/>
                <a:cs typeface="+mn-cs"/>
              </a:rPr>
              <a:t> vs placebo por doce meses, y luego Denosumab para ambos grupos por doce meses adicionales. Además de la ganancia en DMO inicial y reducción de nuevas fracturas en los primeros doce meses, a los 24 meses las tasas de nuevas fracturas vertebrales fueron significativamente menores en el grupo secuencial </a:t>
            </a:r>
            <a:r>
              <a:rPr lang="es-CO" sz="1200" kern="1200" dirty="0" err="1">
                <a:solidFill>
                  <a:schemeClr val="tx1"/>
                </a:solidFill>
                <a:effectLst/>
                <a:latin typeface="+mn-lt"/>
                <a:ea typeface="ヒラギノ角ゴ Pro W3" charset="0"/>
                <a:cs typeface="+mn-cs"/>
              </a:rPr>
              <a:t>Romosozumab</a:t>
            </a:r>
            <a:r>
              <a:rPr lang="es-CO" sz="1200" kern="1200" dirty="0">
                <a:solidFill>
                  <a:schemeClr val="tx1"/>
                </a:solidFill>
                <a:effectLst/>
                <a:latin typeface="+mn-lt"/>
                <a:ea typeface="ヒラギノ角ゴ Pro W3" charset="0"/>
                <a:cs typeface="+mn-cs"/>
              </a:rPr>
              <a:t>/Denosumab (0.6 %[21 de los 3325 pacientes]) que en el grupo placebo/Denosumab ( 2.5% [84 de  3327 pacientes ]) e una reducción del 75 % del riesgo con </a:t>
            </a:r>
            <a:r>
              <a:rPr lang="es-CO" sz="1200" kern="1200" dirty="0" err="1">
                <a:solidFill>
                  <a:schemeClr val="tx1"/>
                </a:solidFill>
                <a:effectLst/>
                <a:latin typeface="+mn-lt"/>
                <a:ea typeface="ヒラギノ角ゴ Pro W3" charset="0"/>
                <a:cs typeface="+mn-cs"/>
              </a:rPr>
              <a:t>Romosozumab</a:t>
            </a:r>
            <a:r>
              <a:rPr lang="es-CO" sz="1200" kern="1200" dirty="0">
                <a:solidFill>
                  <a:schemeClr val="tx1"/>
                </a:solidFill>
                <a:effectLst/>
                <a:latin typeface="+mn-lt"/>
                <a:ea typeface="ヒラギノ角ゴ Pro W3" charset="0"/>
                <a:cs typeface="+mn-cs"/>
              </a:rPr>
              <a:t> (P&lt;0.001). (22)</a:t>
            </a:r>
          </a:p>
          <a:p>
            <a:endParaRPr lang="es-CO" sz="1200" kern="1200" dirty="0">
              <a:solidFill>
                <a:schemeClr val="tx1"/>
              </a:solidFill>
              <a:effectLst/>
              <a:latin typeface="+mn-lt"/>
              <a:cs typeface="+mn-cs"/>
            </a:endParaRPr>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12</a:t>
            </a:fld>
            <a:endParaRPr lang="id-ID"/>
          </a:p>
        </p:txBody>
      </p:sp>
    </p:spTree>
    <p:extLst>
      <p:ext uri="{BB962C8B-B14F-4D97-AF65-F5344CB8AC3E}">
        <p14:creationId xmlns:p14="http://schemas.microsoft.com/office/powerpoint/2010/main" val="27897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Romosozumab o alendronato semanal por doce meses y luego continuaron con alendronato en ambos grupos. </a:t>
            </a:r>
          </a:p>
          <a:p>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En 24 meses de seguimiento, las pacientes en el grupo Romosozumab/alendronato, presentaron 48% menor riesgo de nuevas fracturas vertebrales (6.2% [127 de 2046 pacientes]) que en el grupo alendronato/alendronato (11.9% [243 de 2047 pacientes]) (P&lt;0.001). </a:t>
            </a:r>
          </a:p>
          <a:p>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Así mismo 27 % menos de riesgo de fractura vertebral con Romosozumab (P&lt;0.001) y 19 % de menor riesgo de fracturas no vertebrales y 38 % de fracturas de cadera en el grupo Romosozumab/alendronato (P = 0.02). </a:t>
            </a:r>
          </a:p>
          <a:p>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Durante un año se adjudicaron eventos cardiovasculares serios, más con Romosozumab que con alendronato (23). </a:t>
            </a:r>
            <a:endParaRPr lang="es-CO" sz="1200" kern="1200" dirty="0">
              <a:solidFill>
                <a:schemeClr val="tx1"/>
              </a:solidFill>
              <a:effectLst/>
              <a:latin typeface="+mn-lt"/>
              <a:cs typeface="+mn-cs"/>
            </a:endParaRPr>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13</a:t>
            </a:fld>
            <a:endParaRPr lang="id-ID"/>
          </a:p>
        </p:txBody>
      </p:sp>
    </p:spTree>
    <p:extLst>
      <p:ext uri="{BB962C8B-B14F-4D97-AF65-F5344CB8AC3E}">
        <p14:creationId xmlns:p14="http://schemas.microsoft.com/office/powerpoint/2010/main" val="1571307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icture 0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951619" y="0"/>
            <a:ext cx="6240381" cy="6858000"/>
          </a:xfrm>
        </p:spPr>
        <p:txBody>
          <a:bodyPr rtlCol="0">
            <a:normAutofit/>
          </a:bodyPr>
          <a:lstStyle/>
          <a:p>
            <a:pPr lvl="0"/>
            <a:endParaRPr lang="en-US" noProof="0"/>
          </a:p>
        </p:txBody>
      </p:sp>
      <p:sp>
        <p:nvSpPr>
          <p:cNvPr id="5" name="Text Placeholder 9"/>
          <p:cNvSpPr>
            <a:spLocks noGrp="1"/>
          </p:cNvSpPr>
          <p:nvPr>
            <p:ph type="body" sz="quarter" idx="17"/>
          </p:nvPr>
        </p:nvSpPr>
        <p:spPr>
          <a:xfrm>
            <a:off x="877189" y="2386727"/>
            <a:ext cx="5658705" cy="404595"/>
          </a:xfrm>
        </p:spPr>
        <p:txBody>
          <a:bodyPr>
            <a:noAutofit/>
          </a:bodyPr>
          <a:lstStyle>
            <a:lvl1pPr marL="0" indent="0" algn="l">
              <a:lnSpc>
                <a:spcPct val="100000"/>
              </a:lnSpc>
              <a:spcBef>
                <a:spcPts val="0"/>
              </a:spcBef>
              <a:buNone/>
              <a:defRPr sz="1800" b="0" i="0" baseline="0">
                <a:solidFill>
                  <a:schemeClr val="tx1"/>
                </a:solidFill>
                <a:latin typeface="Myriad Pro"/>
                <a:cs typeface="Myriad Pro"/>
              </a:defRPr>
            </a:lvl1pPr>
          </a:lstStyle>
          <a:p>
            <a:pPr lvl="0"/>
            <a:endParaRPr lang="id-ID" dirty="0"/>
          </a:p>
        </p:txBody>
      </p:sp>
      <p:sp>
        <p:nvSpPr>
          <p:cNvPr id="6" name="Text Placeholder 9"/>
          <p:cNvSpPr>
            <a:spLocks noGrp="1"/>
          </p:cNvSpPr>
          <p:nvPr>
            <p:ph type="body" sz="quarter" idx="18"/>
          </p:nvPr>
        </p:nvSpPr>
        <p:spPr>
          <a:xfrm>
            <a:off x="877188" y="1620249"/>
            <a:ext cx="5658705" cy="977210"/>
          </a:xfrm>
        </p:spPr>
        <p:txBody>
          <a:bodyPr>
            <a:noAutofit/>
          </a:bodyPr>
          <a:lstStyle>
            <a:lvl1pPr marL="0" indent="0" algn="l">
              <a:lnSpc>
                <a:spcPct val="100000"/>
              </a:lnSpc>
              <a:spcBef>
                <a:spcPts val="0"/>
              </a:spcBef>
              <a:buNone/>
              <a:defRPr sz="5400" b="1" i="1" baseline="0">
                <a:solidFill>
                  <a:srgbClr val="104FB3"/>
                </a:solidFill>
                <a:latin typeface="Myriad Pro"/>
                <a:cs typeface="Myriad Pro"/>
              </a:defRPr>
            </a:lvl1pPr>
          </a:lstStyle>
          <a:p>
            <a:pPr lvl="0"/>
            <a:endParaRPr lang="id-ID" dirty="0"/>
          </a:p>
        </p:txBody>
      </p:sp>
    </p:spTree>
    <p:extLst>
      <p:ext uri="{BB962C8B-B14F-4D97-AF65-F5344CB8AC3E}">
        <p14:creationId xmlns:p14="http://schemas.microsoft.com/office/powerpoint/2010/main" val="310522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02">
    <p:spTree>
      <p:nvGrpSpPr>
        <p:cNvPr id="1" name=""/>
        <p:cNvGrpSpPr/>
        <p:nvPr/>
      </p:nvGrpSpPr>
      <p:grpSpPr>
        <a:xfrm>
          <a:off x="0" y="0"/>
          <a:ext cx="0" cy="0"/>
          <a:chOff x="0" y="0"/>
          <a:chExt cx="0" cy="0"/>
        </a:xfrm>
      </p:grpSpPr>
      <p:sp>
        <p:nvSpPr>
          <p:cNvPr id="6" name="Text Placeholder 9"/>
          <p:cNvSpPr>
            <a:spLocks noGrp="1"/>
          </p:cNvSpPr>
          <p:nvPr>
            <p:ph type="body" sz="quarter" idx="19"/>
          </p:nvPr>
        </p:nvSpPr>
        <p:spPr>
          <a:xfrm>
            <a:off x="446429" y="2189362"/>
            <a:ext cx="3894074" cy="372510"/>
          </a:xfrm>
        </p:spPr>
        <p:txBody>
          <a:bodyPr>
            <a:noAutofit/>
          </a:bodyPr>
          <a:lstStyle>
            <a:lvl1pPr marL="0" indent="0" algn="l">
              <a:lnSpc>
                <a:spcPct val="100000"/>
              </a:lnSpc>
              <a:spcBef>
                <a:spcPts val="0"/>
              </a:spcBef>
              <a:buNone/>
              <a:defRPr sz="1800" b="0" i="0" baseline="0">
                <a:solidFill>
                  <a:schemeClr val="tx1"/>
                </a:solidFill>
                <a:latin typeface="Myriad Pro"/>
                <a:cs typeface="Myriad Pro"/>
              </a:defRPr>
            </a:lvl1pPr>
          </a:lstStyle>
          <a:p>
            <a:pPr lvl="0"/>
            <a:endParaRPr lang="id-ID" dirty="0"/>
          </a:p>
        </p:txBody>
      </p:sp>
      <p:sp>
        <p:nvSpPr>
          <p:cNvPr id="7" name="Text Placeholder 9"/>
          <p:cNvSpPr>
            <a:spLocks noGrp="1"/>
          </p:cNvSpPr>
          <p:nvPr>
            <p:ph type="body" sz="quarter" idx="20"/>
          </p:nvPr>
        </p:nvSpPr>
        <p:spPr>
          <a:xfrm>
            <a:off x="446429" y="588692"/>
            <a:ext cx="3894074" cy="1811402"/>
          </a:xfrm>
        </p:spPr>
        <p:txBody>
          <a:bodyPr>
            <a:noAutofit/>
          </a:bodyPr>
          <a:lstStyle>
            <a:lvl1pPr marL="0" indent="0" algn="l">
              <a:lnSpc>
                <a:spcPct val="100000"/>
              </a:lnSpc>
              <a:spcBef>
                <a:spcPts val="0"/>
              </a:spcBef>
              <a:buNone/>
              <a:defRPr sz="5400" b="1" i="1" baseline="0">
                <a:solidFill>
                  <a:srgbClr val="104FB3"/>
                </a:solidFill>
                <a:latin typeface="Myriad Pro"/>
                <a:cs typeface="Myriad Pro"/>
              </a:defRPr>
            </a:lvl1pPr>
          </a:lstStyle>
          <a:p>
            <a:pPr lvl="0"/>
            <a:endParaRPr lang="id-ID" dirty="0"/>
          </a:p>
        </p:txBody>
      </p:sp>
      <p:pic>
        <p:nvPicPr>
          <p:cNvPr id="4" name="Imagen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019271" y="58301"/>
            <a:ext cx="2110946" cy="613647"/>
          </a:xfrm>
          <a:prstGeom prst="rect">
            <a:avLst/>
          </a:prstGeom>
        </p:spPr>
      </p:pic>
    </p:spTree>
    <p:extLst>
      <p:ext uri="{BB962C8B-B14F-4D97-AF65-F5344CB8AC3E}">
        <p14:creationId xmlns:p14="http://schemas.microsoft.com/office/powerpoint/2010/main" val="44105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019271" y="58301"/>
            <a:ext cx="2110946" cy="613647"/>
          </a:xfrm>
          <a:prstGeom prst="rect">
            <a:avLst/>
          </a:prstGeom>
        </p:spPr>
      </p:pic>
    </p:spTree>
    <p:extLst>
      <p:ext uri="{BB962C8B-B14F-4D97-AF65-F5344CB8AC3E}">
        <p14:creationId xmlns:p14="http://schemas.microsoft.com/office/powerpoint/2010/main" val="41903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92657-6282-3342-93C2-456B1D08F4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6BC7AA4-1BA2-E14B-A2DC-E3CE9C0C3C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A7B059F-C128-2649-B913-3A78443F89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29B18D-1F9E-3E45-9AB8-AAC3438C06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6/12/19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B1AC897C-921A-6841-BC0C-E26284F104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EF0C849D-BF6F-D949-9E50-532609CB21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32364-2CD2-5F4A-AD9E-1540F46EF0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5086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b="0" i="0">
                <a:solidFill>
                  <a:srgbClr val="7D8287"/>
                </a:solidFill>
                <a:latin typeface="Myriad Pro"/>
                <a:cs typeface="Myriad Pro"/>
              </a:defRPr>
            </a:lvl1pPr>
          </a:lstStyle>
          <a:p>
            <a:fld id="{0386A418-29F6-C942-AA47-00F6AE4E86EC}" type="datetimeFigureOut">
              <a:rPr lang="en-US" smtClean="0"/>
              <a:pPr/>
              <a:t>6/12/19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dirty="0">
                <a:solidFill>
                  <a:srgbClr val="7D8287"/>
                </a:solidFill>
                <a:latin typeface="Myriad Pro"/>
                <a:ea typeface="+mn-ea"/>
                <a:cs typeface="Myriad Pro"/>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7D8287"/>
                </a:solidFill>
              </a:defRPr>
            </a:lvl1pPr>
          </a:lstStyle>
          <a:p>
            <a:fld id="{DF244829-62D2-BA43-96C0-A96FCAFCB24E}" type="slidenum">
              <a:rPr lang="en-US" smtClean="0"/>
              <a:pPr/>
              <a:t>‹#›</a:t>
            </a:fld>
            <a:endParaRPr lang="en-US"/>
          </a:p>
        </p:txBody>
      </p:sp>
      <p:pic>
        <p:nvPicPr>
          <p:cNvPr id="8" name="Imagen 7" descr="15895-NQSQF8.png"/>
          <p:cNvPicPr>
            <a:picLocks noChangeAspect="1"/>
          </p:cNvPicPr>
          <p:nvPr userDrawn="1"/>
        </p:nvPicPr>
        <p:blipFill>
          <a:blip r:embed="rId7" cstate="email">
            <a:alphaModFix amt="20000"/>
            <a:extLst>
              <a:ext uri="{28A0092B-C50C-407E-A947-70E740481C1C}">
                <a14:useLocalDpi xmlns:a14="http://schemas.microsoft.com/office/drawing/2010/main" val="0"/>
              </a:ext>
            </a:extLst>
          </a:blip>
          <a:stretch>
            <a:fillRect/>
          </a:stretch>
        </p:blipFill>
        <p:spPr>
          <a:xfrm>
            <a:off x="6961637" y="4327476"/>
            <a:ext cx="5156223" cy="253052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2" r:id="rId2"/>
    <p:sldLayoutId id="2147483708" r:id="rId3"/>
    <p:sldLayoutId id="2147483713" r:id="rId4"/>
  </p:sldLayoutIdLst>
  <p:txStyles>
    <p:titleStyle>
      <a:lvl1pPr algn="l" rtl="0" fontAlgn="base">
        <a:lnSpc>
          <a:spcPct val="90000"/>
        </a:lnSpc>
        <a:spcBef>
          <a:spcPct val="0"/>
        </a:spcBef>
        <a:spcAft>
          <a:spcPct val="0"/>
        </a:spcAft>
        <a:defRPr sz="4400" b="1" i="1" kern="1200">
          <a:solidFill>
            <a:srgbClr val="104FB3"/>
          </a:solidFill>
          <a:latin typeface="Myriad Pro"/>
          <a:ea typeface="ヒラギノ角ゴ Pro W3" charset="0"/>
          <a:cs typeface="Myriad Pro"/>
        </a:defRPr>
      </a:lvl1pPr>
      <a:lvl2pPr algn="l" rtl="0" fontAlgn="base">
        <a:lnSpc>
          <a:spcPct val="90000"/>
        </a:lnSpc>
        <a:spcBef>
          <a:spcPct val="0"/>
        </a:spcBef>
        <a:spcAft>
          <a:spcPct val="0"/>
        </a:spcAft>
        <a:defRPr sz="4400">
          <a:solidFill>
            <a:schemeClr val="tx1"/>
          </a:solidFill>
          <a:latin typeface="Montserrat" charset="0"/>
          <a:ea typeface="ヒラギノ角ゴ Pro W3" charset="0"/>
        </a:defRPr>
      </a:lvl2pPr>
      <a:lvl3pPr algn="l" rtl="0" fontAlgn="base">
        <a:lnSpc>
          <a:spcPct val="90000"/>
        </a:lnSpc>
        <a:spcBef>
          <a:spcPct val="0"/>
        </a:spcBef>
        <a:spcAft>
          <a:spcPct val="0"/>
        </a:spcAft>
        <a:defRPr sz="4400">
          <a:solidFill>
            <a:schemeClr val="tx1"/>
          </a:solidFill>
          <a:latin typeface="Montserrat" charset="0"/>
          <a:ea typeface="ヒラギノ角ゴ Pro W3" charset="0"/>
        </a:defRPr>
      </a:lvl3pPr>
      <a:lvl4pPr algn="l" rtl="0" fontAlgn="base">
        <a:lnSpc>
          <a:spcPct val="90000"/>
        </a:lnSpc>
        <a:spcBef>
          <a:spcPct val="0"/>
        </a:spcBef>
        <a:spcAft>
          <a:spcPct val="0"/>
        </a:spcAft>
        <a:defRPr sz="4400">
          <a:solidFill>
            <a:schemeClr val="tx1"/>
          </a:solidFill>
          <a:latin typeface="Montserrat" charset="0"/>
          <a:ea typeface="ヒラギノ角ゴ Pro W3" charset="0"/>
        </a:defRPr>
      </a:lvl4pPr>
      <a:lvl5pPr algn="l" rtl="0" fontAlgn="base">
        <a:lnSpc>
          <a:spcPct val="90000"/>
        </a:lnSpc>
        <a:spcBef>
          <a:spcPct val="0"/>
        </a:spcBef>
        <a:spcAft>
          <a:spcPct val="0"/>
        </a:spcAft>
        <a:defRPr sz="4400">
          <a:solidFill>
            <a:schemeClr val="tx1"/>
          </a:solidFill>
          <a:latin typeface="Montserrat" charset="0"/>
          <a:ea typeface="ヒラギノ角ゴ Pro W3" charset="0"/>
        </a:defRPr>
      </a:lvl5pPr>
      <a:lvl6pPr marL="457200" algn="l" rtl="0" fontAlgn="base">
        <a:lnSpc>
          <a:spcPct val="90000"/>
        </a:lnSpc>
        <a:spcBef>
          <a:spcPct val="0"/>
        </a:spcBef>
        <a:spcAft>
          <a:spcPct val="0"/>
        </a:spcAft>
        <a:defRPr sz="4400">
          <a:solidFill>
            <a:schemeClr val="tx1"/>
          </a:solidFill>
          <a:latin typeface="Montserrat" charset="0"/>
          <a:ea typeface="ヒラギノ角ゴ Pro W3" charset="0"/>
        </a:defRPr>
      </a:lvl6pPr>
      <a:lvl7pPr marL="914400" algn="l" rtl="0" fontAlgn="base">
        <a:lnSpc>
          <a:spcPct val="90000"/>
        </a:lnSpc>
        <a:spcBef>
          <a:spcPct val="0"/>
        </a:spcBef>
        <a:spcAft>
          <a:spcPct val="0"/>
        </a:spcAft>
        <a:defRPr sz="4400">
          <a:solidFill>
            <a:schemeClr val="tx1"/>
          </a:solidFill>
          <a:latin typeface="Montserrat" charset="0"/>
          <a:ea typeface="ヒラギノ角ゴ Pro W3" charset="0"/>
        </a:defRPr>
      </a:lvl7pPr>
      <a:lvl8pPr marL="1371600" algn="l" rtl="0" fontAlgn="base">
        <a:lnSpc>
          <a:spcPct val="90000"/>
        </a:lnSpc>
        <a:spcBef>
          <a:spcPct val="0"/>
        </a:spcBef>
        <a:spcAft>
          <a:spcPct val="0"/>
        </a:spcAft>
        <a:defRPr sz="4400">
          <a:solidFill>
            <a:schemeClr val="tx1"/>
          </a:solidFill>
          <a:latin typeface="Montserrat" charset="0"/>
          <a:ea typeface="ヒラギノ角ゴ Pro W3" charset="0"/>
        </a:defRPr>
      </a:lvl8pPr>
      <a:lvl9pPr marL="1828800" algn="l" rtl="0" fontAlgn="base">
        <a:lnSpc>
          <a:spcPct val="90000"/>
        </a:lnSpc>
        <a:spcBef>
          <a:spcPct val="0"/>
        </a:spcBef>
        <a:spcAft>
          <a:spcPct val="0"/>
        </a:spcAft>
        <a:defRPr sz="4400">
          <a:solidFill>
            <a:schemeClr val="tx1"/>
          </a:solidFill>
          <a:latin typeface="Montserrat" charset="0"/>
          <a:ea typeface="ヒラギノ角ゴ Pro W3" charset="0"/>
        </a:defRPr>
      </a:lvl9pPr>
    </p:titleStyle>
    <p:bodyStyle>
      <a:lvl1pPr marL="228600" indent="-228600" algn="l" rtl="0" fontAlgn="base">
        <a:lnSpc>
          <a:spcPct val="90000"/>
        </a:lnSpc>
        <a:spcBef>
          <a:spcPts val="1000"/>
        </a:spcBef>
        <a:spcAft>
          <a:spcPct val="0"/>
        </a:spcAft>
        <a:buFont typeface="Arial" charset="0"/>
        <a:buChar char="•"/>
        <a:defRPr sz="2800" b="0" i="0" kern="120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pixabay.com/es/?utm_source=link-attribution&amp;utm_medium=referral&amp;utm_campaign=image&amp;utm_content=1923185" TargetMode="External"/><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3.wdp"/><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hyperlink" Target="https://pixabay.com/es/?utm_source=link-attribution&amp;utm_medium=referral&amp;utm_campaign=image&amp;utm_content=3069032" TargetMode="External"/><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2.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jpeg"/><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hyperlink" Target="https://pixabay.com/es/users/OpenClipart-Vectors-30363/?utm_source=link-attribution&amp;utm_medium=referral&amp;utm_campaign=image&amp;utm_content=154513" TargetMode="External"/><Relationship Id="rId6" Type="http://schemas.openxmlformats.org/officeDocument/2006/relationships/hyperlink" Target="https://pixabay.com/es/?utm_source=link-attribution&amp;utm_medium=referral&amp;utm_campaign=image&amp;utm_content=154513"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8" name="TextBox 7"/>
          <p:cNvSpPr txBox="1"/>
          <p:nvPr/>
        </p:nvSpPr>
        <p:spPr>
          <a:xfrm>
            <a:off x="1464039" y="2406750"/>
            <a:ext cx="9263921" cy="2308324"/>
          </a:xfrm>
          <a:prstGeom prst="rect">
            <a:avLst/>
          </a:prstGeom>
          <a:noFill/>
        </p:spPr>
        <p:txBody>
          <a:bodyPr wrap="square">
            <a:spAutoFit/>
          </a:bodyPr>
          <a:lstStyle/>
          <a:p>
            <a:pPr algn="ctr" eaLnBrk="1" fontAlgn="auto" hangingPunct="1">
              <a:spcBef>
                <a:spcPts val="0"/>
              </a:spcBef>
              <a:spcAft>
                <a:spcPts val="0"/>
              </a:spcAft>
              <a:defRPr/>
            </a:pPr>
            <a:r>
              <a:rPr lang="es-CO" sz="4800" b="1" i="1" dirty="0">
                <a:solidFill>
                  <a:schemeClr val="bg1"/>
                </a:solidFill>
                <a:effectLst>
                  <a:outerShdw blurRad="38100" dist="38100" dir="2700000" algn="tl">
                    <a:srgbClr val="000000">
                      <a:alpha val="43137"/>
                    </a:srgbClr>
                  </a:outerShdw>
                </a:effectLst>
                <a:latin typeface="Myriad Pro"/>
                <a:cs typeface="Myriad Pro"/>
              </a:rPr>
              <a:t>Tratamiento</a:t>
            </a:r>
            <a:r>
              <a:rPr lang="es-CO" sz="4800" b="1" dirty="0">
                <a:solidFill>
                  <a:schemeClr val="bg1"/>
                </a:solidFill>
                <a:effectLst>
                  <a:outerShdw blurRad="38100" dist="38100" dir="2700000" algn="tl">
                    <a:srgbClr val="000000">
                      <a:alpha val="43137"/>
                    </a:srgbClr>
                  </a:outerShdw>
                </a:effectLst>
              </a:rPr>
              <a:t> </a:t>
            </a:r>
            <a:r>
              <a:rPr lang="es-CO" sz="4800" b="1" i="1" dirty="0">
                <a:solidFill>
                  <a:schemeClr val="bg1"/>
                </a:solidFill>
                <a:effectLst>
                  <a:outerShdw blurRad="38100" dist="38100" dir="2700000" algn="tl">
                    <a:srgbClr val="000000">
                      <a:alpha val="43137"/>
                    </a:srgbClr>
                  </a:outerShdw>
                </a:effectLst>
                <a:latin typeface="Myriad Pro"/>
                <a:cs typeface="Myriad Pro"/>
              </a:rPr>
              <a:t>Farmacológico Combinado, Secuencial y Adherencia Terapéutica</a:t>
            </a:r>
            <a:endParaRPr lang="en-US" sz="4800" b="1" i="1" dirty="0">
              <a:solidFill>
                <a:schemeClr val="bg1"/>
              </a:solidFill>
              <a:effectLst>
                <a:outerShdw blurRad="38100" dist="38100" dir="2700000" algn="tl">
                  <a:srgbClr val="000000">
                    <a:alpha val="43137"/>
                  </a:srgbClr>
                </a:outerShdw>
              </a:effectLst>
              <a:latin typeface="Myriad Pro"/>
              <a:cs typeface="Myriad Pro"/>
            </a:endParaRPr>
          </a:p>
        </p:txBody>
      </p:sp>
      <p:pic>
        <p:nvPicPr>
          <p:cNvPr id="5" name="Imagen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8" name="Text Placeholder 12">
            <a:extLst>
              <a:ext uri="{FF2B5EF4-FFF2-40B4-BE49-F238E27FC236}">
                <a16:creationId xmlns:a16="http://schemas.microsoft.com/office/drawing/2014/main" xmlns="" id="{FA67BD05-94AC-4197-BC7A-B50234DF80D8}"/>
              </a:ext>
            </a:extLst>
          </p:cNvPr>
          <p:cNvSpPr txBox="1">
            <a:spLocks/>
          </p:cNvSpPr>
          <p:nvPr/>
        </p:nvSpPr>
        <p:spPr bwMode="auto">
          <a:xfrm>
            <a:off x="530733" y="327453"/>
            <a:ext cx="11130534"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3200" dirty="0"/>
              <a:t>Teriparatida seguido de Denosumab </a:t>
            </a:r>
            <a:endParaRPr lang="es-CO" sz="3200" dirty="0"/>
          </a:p>
        </p:txBody>
      </p:sp>
      <p:pic>
        <p:nvPicPr>
          <p:cNvPr id="7" name="Imagen 6" descr="Imagen que contiene texto, mapa&#10;&#10;Descripción generada automáticamente">
            <a:extLst>
              <a:ext uri="{FF2B5EF4-FFF2-40B4-BE49-F238E27FC236}">
                <a16:creationId xmlns:a16="http://schemas.microsoft.com/office/drawing/2014/main" xmlns="" id="{51427A6A-6F97-4D84-AD9F-9962D3351FFC}"/>
              </a:ext>
            </a:extLst>
          </p:cNvPr>
          <p:cNvPicPr>
            <a:picLocks noChangeAspect="1"/>
          </p:cNvPicPr>
          <p:nvPr/>
        </p:nvPicPr>
        <p:blipFill>
          <a:blip r:embed="rId5" cstate="emai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2480142" y="1039656"/>
            <a:ext cx="7231716" cy="5186091"/>
          </a:xfrm>
          <a:prstGeom prst="rect">
            <a:avLst/>
          </a:prstGeom>
        </p:spPr>
      </p:pic>
      <p:sp>
        <p:nvSpPr>
          <p:cNvPr id="12" name="Rectángulo 11">
            <a:extLst>
              <a:ext uri="{FF2B5EF4-FFF2-40B4-BE49-F238E27FC236}">
                <a16:creationId xmlns:a16="http://schemas.microsoft.com/office/drawing/2014/main" xmlns="" id="{EF0DA261-0A98-4405-A31E-87DD83CA2A06}"/>
              </a:ext>
            </a:extLst>
          </p:cNvPr>
          <p:cNvSpPr/>
          <p:nvPr/>
        </p:nvSpPr>
        <p:spPr>
          <a:xfrm>
            <a:off x="2480142" y="6359645"/>
            <a:ext cx="11130534" cy="291042"/>
          </a:xfrm>
          <a:prstGeom prst="rect">
            <a:avLst/>
          </a:prstGeom>
        </p:spPr>
        <p:txBody>
          <a:bodyPr wrap="square">
            <a:spAutoFit/>
          </a:bodyPr>
          <a:lstStyle/>
          <a:p>
            <a:pPr lvl="0" algn="just">
              <a:lnSpc>
                <a:spcPct val="115000"/>
              </a:lnSpc>
              <a:spcAft>
                <a:spcPts val="800"/>
              </a:spcAft>
            </a:pPr>
            <a:r>
              <a:rPr lang="en-US" sz="1200" dirty="0" err="1">
                <a:latin typeface="+mn-lt"/>
                <a:ea typeface="Calibri" panose="020F0502020204030204" pitchFamily="34" charset="0"/>
                <a:cs typeface="Times New Roman" panose="02020603050405020304" pitchFamily="18" charset="0"/>
              </a:rPr>
              <a:t>Leder</a:t>
            </a:r>
            <a:r>
              <a:rPr lang="en-US" sz="1200" dirty="0">
                <a:latin typeface="+mn-lt"/>
                <a:ea typeface="Calibri" panose="020F0502020204030204" pitchFamily="34" charset="0"/>
                <a:cs typeface="Times New Roman" panose="02020603050405020304" pitchFamily="18" charset="0"/>
              </a:rPr>
              <a:t> BZ, Tsai JN. </a:t>
            </a:r>
            <a:r>
              <a:rPr lang="es-CO" sz="1200" dirty="0">
                <a:latin typeface="+mn-lt"/>
                <a:ea typeface="Calibri" panose="020F0502020204030204" pitchFamily="34" charset="0"/>
                <a:cs typeface="Times New Roman" panose="02020603050405020304" pitchFamily="18" charset="0"/>
              </a:rPr>
              <a:t>Lancet 2015; 386: 1147–55</a:t>
            </a:r>
            <a:endParaRPr lang="es-CO" sz="12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0928153"/>
      </p:ext>
    </p:extLst>
  </p:cSld>
  <p:clrMapOvr>
    <a:masterClrMapping/>
  </p:clrMapOvr>
  <p:transition xmlns:p14="http://schemas.microsoft.com/office/powerpoint/2010/mai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8" name="Text Placeholder 12">
            <a:extLst>
              <a:ext uri="{FF2B5EF4-FFF2-40B4-BE49-F238E27FC236}">
                <a16:creationId xmlns:a16="http://schemas.microsoft.com/office/drawing/2014/main" xmlns="" id="{FA67BD05-94AC-4197-BC7A-B50234DF80D8}"/>
              </a:ext>
            </a:extLst>
          </p:cNvPr>
          <p:cNvSpPr txBox="1">
            <a:spLocks/>
          </p:cNvSpPr>
          <p:nvPr/>
        </p:nvSpPr>
        <p:spPr bwMode="auto">
          <a:xfrm>
            <a:off x="530733" y="160153"/>
            <a:ext cx="11130534"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3200" dirty="0"/>
              <a:t>Abaloparatida seguido de Alendronato</a:t>
            </a:r>
            <a:endParaRPr lang="es-CO" sz="3200" dirty="0"/>
          </a:p>
        </p:txBody>
      </p:sp>
      <p:sp>
        <p:nvSpPr>
          <p:cNvPr id="5" name="Rectángulo 4">
            <a:extLst>
              <a:ext uri="{FF2B5EF4-FFF2-40B4-BE49-F238E27FC236}">
                <a16:creationId xmlns:a16="http://schemas.microsoft.com/office/drawing/2014/main" xmlns="" id="{0193CD8A-AB6B-4640-B2E3-C921D4041390}"/>
              </a:ext>
            </a:extLst>
          </p:cNvPr>
          <p:cNvSpPr/>
          <p:nvPr/>
        </p:nvSpPr>
        <p:spPr>
          <a:xfrm>
            <a:off x="220408" y="6268937"/>
            <a:ext cx="11337417" cy="261610"/>
          </a:xfrm>
          <a:prstGeom prst="rect">
            <a:avLst/>
          </a:prstGeom>
        </p:spPr>
        <p:txBody>
          <a:bodyPr wrap="square">
            <a:spAutoFit/>
          </a:bodyPr>
          <a:lstStyle/>
          <a:p>
            <a:pPr lvl="0"/>
            <a:r>
              <a:rPr lang="en-US" sz="1100" dirty="0">
                <a:latin typeface="+mn-lt"/>
                <a:cs typeface="Arial" panose="020B0604020202020204" pitchFamily="34" charset="0"/>
              </a:rPr>
              <a:t>Bone HG, </a:t>
            </a:r>
            <a:r>
              <a:rPr lang="en-US" sz="1100" dirty="0" err="1">
                <a:latin typeface="+mn-lt"/>
                <a:cs typeface="Arial" panose="020B0604020202020204" pitchFamily="34" charset="0"/>
              </a:rPr>
              <a:t>Cosman</a:t>
            </a:r>
            <a:r>
              <a:rPr lang="en-US" sz="1100" dirty="0">
                <a:latin typeface="+mn-lt"/>
                <a:cs typeface="Arial" panose="020B0604020202020204" pitchFamily="34" charset="0"/>
              </a:rPr>
              <a:t> F, Miller PD et al. </a:t>
            </a:r>
            <a:r>
              <a:rPr lang="es-CO" sz="1100" dirty="0">
                <a:latin typeface="+mn-lt"/>
                <a:cs typeface="Arial" panose="020B0604020202020204" pitchFamily="34" charset="0"/>
              </a:rPr>
              <a:t>J Clin </a:t>
            </a:r>
            <a:r>
              <a:rPr lang="es-CO" sz="1100" dirty="0" err="1">
                <a:latin typeface="+mn-lt"/>
                <a:cs typeface="Arial" panose="020B0604020202020204" pitchFamily="34" charset="0"/>
              </a:rPr>
              <a:t>Endocrinol</a:t>
            </a:r>
            <a:r>
              <a:rPr lang="es-CO" sz="1100" dirty="0">
                <a:latin typeface="+mn-lt"/>
                <a:cs typeface="Arial" panose="020B0604020202020204" pitchFamily="34" charset="0"/>
              </a:rPr>
              <a:t> </a:t>
            </a:r>
            <a:r>
              <a:rPr lang="es-CO" sz="1100" dirty="0" err="1">
                <a:latin typeface="+mn-lt"/>
                <a:cs typeface="Arial" panose="020B0604020202020204" pitchFamily="34" charset="0"/>
              </a:rPr>
              <a:t>Metab</a:t>
            </a:r>
            <a:r>
              <a:rPr lang="es-CO" sz="1100" dirty="0">
                <a:latin typeface="+mn-lt"/>
                <a:cs typeface="Arial" panose="020B0604020202020204" pitchFamily="34" charset="0"/>
              </a:rPr>
              <a:t> 2018; 103: 2949–57</a:t>
            </a:r>
          </a:p>
        </p:txBody>
      </p:sp>
      <p:sp>
        <p:nvSpPr>
          <p:cNvPr id="2" name="Rectángulo 1">
            <a:extLst>
              <a:ext uri="{FF2B5EF4-FFF2-40B4-BE49-F238E27FC236}">
                <a16:creationId xmlns:a16="http://schemas.microsoft.com/office/drawing/2014/main" xmlns="" id="{0CA6FAF2-E14C-4B10-B7B0-EE27EAA6F205}"/>
              </a:ext>
            </a:extLst>
          </p:cNvPr>
          <p:cNvSpPr/>
          <p:nvPr/>
        </p:nvSpPr>
        <p:spPr>
          <a:xfrm>
            <a:off x="220408" y="5822661"/>
            <a:ext cx="10483026" cy="707886"/>
          </a:xfrm>
          <a:prstGeom prst="rect">
            <a:avLst/>
          </a:prstGeom>
        </p:spPr>
        <p:txBody>
          <a:bodyPr wrap="square">
            <a:spAutoFit/>
          </a:bodyPr>
          <a:lstStyle/>
          <a:p>
            <a:r>
              <a:rPr lang="es-CO" sz="1600" b="1" dirty="0"/>
              <a:t>* Abaloparatida no se encuentra disponible en el país </a:t>
            </a:r>
          </a:p>
          <a:p>
            <a:endParaRPr lang="es-CO" sz="2400" dirty="0"/>
          </a:p>
        </p:txBody>
      </p:sp>
      <p:pic>
        <p:nvPicPr>
          <p:cNvPr id="7" name="Imagen 6" descr="Imagen que contiene texto, mapa&#10;&#10;Descripción generada automáticamente">
            <a:extLst>
              <a:ext uri="{FF2B5EF4-FFF2-40B4-BE49-F238E27FC236}">
                <a16:creationId xmlns:a16="http://schemas.microsoft.com/office/drawing/2014/main" xmlns="" id="{40F98869-C247-4B14-AECD-BA1D71F43AC9}"/>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2162" t="2077" r="672"/>
          <a:stretch/>
        </p:blipFill>
        <p:spPr>
          <a:xfrm>
            <a:off x="2895600" y="888454"/>
            <a:ext cx="6400800" cy="4788149"/>
          </a:xfrm>
          <a:prstGeom prst="rect">
            <a:avLst/>
          </a:prstGeom>
          <a:ln w="38100">
            <a:solidFill>
              <a:srgbClr val="FF9900"/>
            </a:solidFill>
          </a:ln>
        </p:spPr>
      </p:pic>
    </p:spTree>
    <p:extLst>
      <p:ext uri="{BB962C8B-B14F-4D97-AF65-F5344CB8AC3E}">
        <p14:creationId xmlns:p14="http://schemas.microsoft.com/office/powerpoint/2010/main" val="3036330127"/>
      </p:ext>
    </p:extLst>
  </p:cSld>
  <p:clrMapOvr>
    <a:masterClrMapping/>
  </p:clrMapOvr>
  <p:transition xmlns:p14="http://schemas.microsoft.com/office/powerpoint/2010/mai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8" name="Text Placeholder 12">
            <a:extLst>
              <a:ext uri="{FF2B5EF4-FFF2-40B4-BE49-F238E27FC236}">
                <a16:creationId xmlns:a16="http://schemas.microsoft.com/office/drawing/2014/main" xmlns="" id="{FA67BD05-94AC-4197-BC7A-B50234DF80D8}"/>
              </a:ext>
            </a:extLst>
          </p:cNvPr>
          <p:cNvSpPr txBox="1">
            <a:spLocks/>
          </p:cNvSpPr>
          <p:nvPr/>
        </p:nvSpPr>
        <p:spPr bwMode="auto">
          <a:xfrm>
            <a:off x="530733" y="160153"/>
            <a:ext cx="11130534"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3200" dirty="0"/>
              <a:t>Romosozumab seguido de Denosumab</a:t>
            </a:r>
            <a:endParaRPr lang="es-CO" sz="3200" dirty="0"/>
          </a:p>
        </p:txBody>
      </p:sp>
      <p:sp>
        <p:nvSpPr>
          <p:cNvPr id="5" name="Rectángulo 4">
            <a:extLst>
              <a:ext uri="{FF2B5EF4-FFF2-40B4-BE49-F238E27FC236}">
                <a16:creationId xmlns:a16="http://schemas.microsoft.com/office/drawing/2014/main" xmlns="" id="{0193CD8A-AB6B-4640-B2E3-C921D4041390}"/>
              </a:ext>
            </a:extLst>
          </p:cNvPr>
          <p:cNvSpPr/>
          <p:nvPr/>
        </p:nvSpPr>
        <p:spPr>
          <a:xfrm>
            <a:off x="323850" y="6389077"/>
            <a:ext cx="11337417" cy="261610"/>
          </a:xfrm>
          <a:prstGeom prst="rect">
            <a:avLst/>
          </a:prstGeom>
        </p:spPr>
        <p:txBody>
          <a:bodyPr wrap="square">
            <a:spAutoFit/>
          </a:bodyPr>
          <a:lstStyle/>
          <a:p>
            <a:pPr lvl="0"/>
            <a:r>
              <a:rPr lang="en-US" sz="1100" dirty="0" err="1"/>
              <a:t>Cosman</a:t>
            </a:r>
            <a:r>
              <a:rPr lang="en-US" sz="1100" dirty="0"/>
              <a:t> F, Crittenden DB, Adachi J, Binkley N,S. Ferrari et </a:t>
            </a:r>
            <a:r>
              <a:rPr lang="en-US" sz="1100" dirty="0" err="1"/>
              <a:t>alsN</a:t>
            </a:r>
            <a:r>
              <a:rPr lang="en-US" sz="1100" dirty="0"/>
              <a:t> </a:t>
            </a:r>
            <a:r>
              <a:rPr lang="en-US" sz="1100" dirty="0" err="1"/>
              <a:t>Engl</a:t>
            </a:r>
            <a:r>
              <a:rPr lang="en-US" sz="1100" dirty="0"/>
              <a:t> J Med 2016;375:1532-43</a:t>
            </a:r>
            <a:endParaRPr lang="es-CO" sz="1100" dirty="0">
              <a:latin typeface="+mn-lt"/>
              <a:cs typeface="Arial" panose="020B0604020202020204" pitchFamily="34" charset="0"/>
            </a:endParaRPr>
          </a:p>
        </p:txBody>
      </p:sp>
      <p:sp>
        <p:nvSpPr>
          <p:cNvPr id="2" name="Rectángulo 1">
            <a:extLst>
              <a:ext uri="{FF2B5EF4-FFF2-40B4-BE49-F238E27FC236}">
                <a16:creationId xmlns:a16="http://schemas.microsoft.com/office/drawing/2014/main" xmlns="" id="{0CA6FAF2-E14C-4B10-B7B0-EE27EAA6F205}"/>
              </a:ext>
            </a:extLst>
          </p:cNvPr>
          <p:cNvSpPr/>
          <p:nvPr/>
        </p:nvSpPr>
        <p:spPr>
          <a:xfrm>
            <a:off x="323850" y="6050523"/>
            <a:ext cx="10483026" cy="338554"/>
          </a:xfrm>
          <a:prstGeom prst="rect">
            <a:avLst/>
          </a:prstGeom>
        </p:spPr>
        <p:txBody>
          <a:bodyPr wrap="square">
            <a:spAutoFit/>
          </a:bodyPr>
          <a:lstStyle/>
          <a:p>
            <a:r>
              <a:rPr lang="es-CO" sz="1600" b="1" dirty="0"/>
              <a:t>* </a:t>
            </a:r>
            <a:r>
              <a:rPr lang="es-CO" sz="1600" b="1" i="1" dirty="0" err="1">
                <a:solidFill>
                  <a:srgbClr val="000000"/>
                </a:solidFill>
                <a:latin typeface="Arial Unicode MS"/>
                <a:cs typeface="Arial Unicode MS"/>
              </a:rPr>
              <a:t>Romosozumab</a:t>
            </a:r>
            <a:r>
              <a:rPr lang="es-CO" sz="1600" b="1" i="1" dirty="0">
                <a:solidFill>
                  <a:srgbClr val="000000"/>
                </a:solidFill>
                <a:latin typeface="Arial Unicode MS"/>
                <a:cs typeface="Arial Unicode MS"/>
              </a:rPr>
              <a:t> </a:t>
            </a:r>
            <a:r>
              <a:rPr lang="es-MX" sz="1600" b="1" i="1" dirty="0">
                <a:solidFill>
                  <a:srgbClr val="000000"/>
                </a:solidFill>
                <a:latin typeface="Arial Unicode MS"/>
                <a:cs typeface="Arial Unicode MS"/>
              </a:rPr>
              <a:t>m</a:t>
            </a:r>
            <a:r>
              <a:rPr lang="es-MX" sz="1600" b="1" i="1" dirty="0" smtClean="0">
                <a:solidFill>
                  <a:srgbClr val="000000"/>
                </a:solidFill>
                <a:latin typeface="Arial Unicode MS"/>
                <a:cs typeface="Arial Unicode MS"/>
              </a:rPr>
              <a:t>edicamento </a:t>
            </a:r>
            <a:r>
              <a:rPr lang="es-MX" sz="1600" b="1" i="1" dirty="0">
                <a:solidFill>
                  <a:srgbClr val="000000"/>
                </a:solidFill>
                <a:latin typeface="Arial Unicode MS"/>
                <a:cs typeface="Arial Unicode MS"/>
              </a:rPr>
              <a:t>no aprobado en Colombia, se muestra con fines académicos</a:t>
            </a:r>
            <a:endParaRPr lang="es-CO" sz="1600" b="1" dirty="0"/>
          </a:p>
        </p:txBody>
      </p:sp>
      <p:pic>
        <p:nvPicPr>
          <p:cNvPr id="7" name="Imagen 6" descr="Imagen que contiene mapa, captura de pantalla&#10;&#10;Descripción generada automáticamente">
            <a:extLst>
              <a:ext uri="{FF2B5EF4-FFF2-40B4-BE49-F238E27FC236}">
                <a16:creationId xmlns:a16="http://schemas.microsoft.com/office/drawing/2014/main" xmlns="" id="{945F3968-2B7D-4803-AF19-853D40647FCD}"/>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3023"/>
          <a:stretch/>
        </p:blipFill>
        <p:spPr>
          <a:xfrm>
            <a:off x="2885775" y="900979"/>
            <a:ext cx="6213565" cy="5046476"/>
          </a:xfrm>
          <a:prstGeom prst="rect">
            <a:avLst/>
          </a:prstGeom>
          <a:ln w="19050">
            <a:solidFill>
              <a:schemeClr val="tx1"/>
            </a:solidFill>
          </a:ln>
        </p:spPr>
      </p:pic>
      <p:sp>
        <p:nvSpPr>
          <p:cNvPr id="9" name="CuadroTexto 8">
            <a:extLst>
              <a:ext uri="{FF2B5EF4-FFF2-40B4-BE49-F238E27FC236}">
                <a16:creationId xmlns:a16="http://schemas.microsoft.com/office/drawing/2014/main" xmlns="" id="{BDAD69AC-F304-495B-88C7-767411BDA52F}"/>
              </a:ext>
            </a:extLst>
          </p:cNvPr>
          <p:cNvSpPr txBox="1"/>
          <p:nvPr/>
        </p:nvSpPr>
        <p:spPr>
          <a:xfrm>
            <a:off x="8334375" y="1296618"/>
            <a:ext cx="622090" cy="338554"/>
          </a:xfrm>
          <a:prstGeom prst="rect">
            <a:avLst/>
          </a:prstGeom>
          <a:noFill/>
        </p:spPr>
        <p:txBody>
          <a:bodyPr wrap="square" rtlCol="0">
            <a:spAutoFit/>
          </a:bodyPr>
          <a:lstStyle/>
          <a:p>
            <a:r>
              <a:rPr lang="es-CO" sz="1600" b="1" dirty="0"/>
              <a:t>75%</a:t>
            </a:r>
          </a:p>
        </p:txBody>
      </p:sp>
      <p:sp>
        <p:nvSpPr>
          <p:cNvPr id="12" name="Flecha: hacia abajo 11">
            <a:extLst>
              <a:ext uri="{FF2B5EF4-FFF2-40B4-BE49-F238E27FC236}">
                <a16:creationId xmlns:a16="http://schemas.microsoft.com/office/drawing/2014/main" xmlns="" id="{97408660-AE07-456A-892C-87DA72187B61}"/>
              </a:ext>
            </a:extLst>
          </p:cNvPr>
          <p:cNvSpPr/>
          <p:nvPr/>
        </p:nvSpPr>
        <p:spPr>
          <a:xfrm>
            <a:off x="8201025" y="1296618"/>
            <a:ext cx="209550" cy="3607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30513693"/>
      </p:ext>
    </p:extLst>
  </p:cSld>
  <p:clrMapOvr>
    <a:masterClrMapping/>
  </p:clrMapOvr>
  <p:transition xmlns:p14="http://schemas.microsoft.com/office/powerpoint/2010/mai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8" name="Text Placeholder 12">
            <a:extLst>
              <a:ext uri="{FF2B5EF4-FFF2-40B4-BE49-F238E27FC236}">
                <a16:creationId xmlns:a16="http://schemas.microsoft.com/office/drawing/2014/main" xmlns="" id="{FA67BD05-94AC-4197-BC7A-B50234DF80D8}"/>
              </a:ext>
            </a:extLst>
          </p:cNvPr>
          <p:cNvSpPr txBox="1">
            <a:spLocks/>
          </p:cNvSpPr>
          <p:nvPr/>
        </p:nvSpPr>
        <p:spPr bwMode="auto">
          <a:xfrm>
            <a:off x="530733" y="160153"/>
            <a:ext cx="11130534"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3200" dirty="0"/>
              <a:t>Romosozumab seguido de Alendronato</a:t>
            </a:r>
            <a:endParaRPr lang="es-CO" sz="3200" dirty="0"/>
          </a:p>
        </p:txBody>
      </p:sp>
      <p:sp>
        <p:nvSpPr>
          <p:cNvPr id="5" name="Rectángulo 4">
            <a:extLst>
              <a:ext uri="{FF2B5EF4-FFF2-40B4-BE49-F238E27FC236}">
                <a16:creationId xmlns:a16="http://schemas.microsoft.com/office/drawing/2014/main" xmlns="" id="{0193CD8A-AB6B-4640-B2E3-C921D4041390}"/>
              </a:ext>
            </a:extLst>
          </p:cNvPr>
          <p:cNvSpPr/>
          <p:nvPr/>
        </p:nvSpPr>
        <p:spPr>
          <a:xfrm>
            <a:off x="530733" y="6464854"/>
            <a:ext cx="11337417" cy="261610"/>
          </a:xfrm>
          <a:prstGeom prst="rect">
            <a:avLst/>
          </a:prstGeom>
        </p:spPr>
        <p:txBody>
          <a:bodyPr wrap="square">
            <a:spAutoFit/>
          </a:bodyPr>
          <a:lstStyle/>
          <a:p>
            <a:pPr lvl="0"/>
            <a:r>
              <a:rPr lang="en-US" sz="1100" dirty="0" err="1"/>
              <a:t>Saag</a:t>
            </a:r>
            <a:r>
              <a:rPr lang="en-US" sz="1100" dirty="0"/>
              <a:t> KG, Petersen J, Brandi ML et al. N </a:t>
            </a:r>
            <a:r>
              <a:rPr lang="en-US" sz="1100" dirty="0" err="1"/>
              <a:t>Engl</a:t>
            </a:r>
            <a:r>
              <a:rPr lang="en-US" sz="1100" dirty="0"/>
              <a:t> J Med 2017; 377: 1417–27</a:t>
            </a:r>
            <a:endParaRPr lang="es-CO" sz="1100" dirty="0"/>
          </a:p>
        </p:txBody>
      </p:sp>
      <p:sp>
        <p:nvSpPr>
          <p:cNvPr id="2" name="Rectángulo 1">
            <a:extLst>
              <a:ext uri="{FF2B5EF4-FFF2-40B4-BE49-F238E27FC236}">
                <a16:creationId xmlns:a16="http://schemas.microsoft.com/office/drawing/2014/main" xmlns="" id="{0CA6FAF2-E14C-4B10-B7B0-EE27EAA6F205}"/>
              </a:ext>
            </a:extLst>
          </p:cNvPr>
          <p:cNvSpPr/>
          <p:nvPr/>
        </p:nvSpPr>
        <p:spPr>
          <a:xfrm>
            <a:off x="530733" y="6193985"/>
            <a:ext cx="10483026" cy="338554"/>
          </a:xfrm>
          <a:prstGeom prst="rect">
            <a:avLst/>
          </a:prstGeom>
        </p:spPr>
        <p:txBody>
          <a:bodyPr wrap="square">
            <a:spAutoFit/>
          </a:bodyPr>
          <a:lstStyle/>
          <a:p>
            <a:r>
              <a:rPr lang="es-CO" sz="1600" b="1" dirty="0"/>
              <a:t>* </a:t>
            </a:r>
            <a:r>
              <a:rPr lang="es-CO" sz="1600" b="1" i="1" dirty="0" err="1">
                <a:solidFill>
                  <a:srgbClr val="000000"/>
                </a:solidFill>
                <a:latin typeface="Arial Unicode MS"/>
                <a:cs typeface="Arial Unicode MS"/>
              </a:rPr>
              <a:t>Romosozumab</a:t>
            </a:r>
            <a:r>
              <a:rPr lang="es-CO" sz="1600" b="1" i="1" dirty="0">
                <a:solidFill>
                  <a:srgbClr val="000000"/>
                </a:solidFill>
                <a:latin typeface="Arial Unicode MS"/>
                <a:cs typeface="Arial Unicode MS"/>
              </a:rPr>
              <a:t> </a:t>
            </a:r>
            <a:r>
              <a:rPr lang="es-MX" sz="1600" b="1" i="1" dirty="0">
                <a:solidFill>
                  <a:srgbClr val="000000"/>
                </a:solidFill>
                <a:latin typeface="Arial Unicode MS"/>
                <a:cs typeface="Arial Unicode MS"/>
              </a:rPr>
              <a:t>medicamento no aprobado en Colombia, se muestra con fines académicos</a:t>
            </a:r>
            <a:endParaRPr lang="es-CO" sz="1600" b="1" dirty="0"/>
          </a:p>
        </p:txBody>
      </p:sp>
      <p:pic>
        <p:nvPicPr>
          <p:cNvPr id="9" name="Imagen 8" descr="Imagen que contiene texto, mapa&#10;&#10;Descripción generada automáticamente">
            <a:extLst>
              <a:ext uri="{FF2B5EF4-FFF2-40B4-BE49-F238E27FC236}">
                <a16:creationId xmlns:a16="http://schemas.microsoft.com/office/drawing/2014/main" xmlns="" id="{722E67F3-C344-4F33-A139-F2D0B5223D9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05137" y="927488"/>
            <a:ext cx="6181725" cy="5069296"/>
          </a:xfrm>
          <a:prstGeom prst="rect">
            <a:avLst/>
          </a:prstGeom>
          <a:ln w="19050">
            <a:solidFill>
              <a:schemeClr val="tx1"/>
            </a:solidFill>
          </a:ln>
        </p:spPr>
      </p:pic>
      <p:sp>
        <p:nvSpPr>
          <p:cNvPr id="12" name="CuadroTexto 11">
            <a:extLst>
              <a:ext uri="{FF2B5EF4-FFF2-40B4-BE49-F238E27FC236}">
                <a16:creationId xmlns:a16="http://schemas.microsoft.com/office/drawing/2014/main" xmlns="" id="{199BC1E3-C5E6-4F88-93A8-775BDF9303A6}"/>
              </a:ext>
            </a:extLst>
          </p:cNvPr>
          <p:cNvSpPr txBox="1"/>
          <p:nvPr/>
        </p:nvSpPr>
        <p:spPr>
          <a:xfrm>
            <a:off x="8193504" y="1540042"/>
            <a:ext cx="673769" cy="369332"/>
          </a:xfrm>
          <a:prstGeom prst="rect">
            <a:avLst/>
          </a:prstGeom>
          <a:noFill/>
        </p:spPr>
        <p:txBody>
          <a:bodyPr wrap="square" rtlCol="0">
            <a:spAutoFit/>
          </a:bodyPr>
          <a:lstStyle/>
          <a:p>
            <a:r>
              <a:rPr lang="es-CO" b="1" dirty="0"/>
              <a:t>48%</a:t>
            </a:r>
          </a:p>
        </p:txBody>
      </p:sp>
      <p:sp>
        <p:nvSpPr>
          <p:cNvPr id="13" name="Flecha: hacia abajo 12">
            <a:extLst>
              <a:ext uri="{FF2B5EF4-FFF2-40B4-BE49-F238E27FC236}">
                <a16:creationId xmlns:a16="http://schemas.microsoft.com/office/drawing/2014/main" xmlns="" id="{1410F001-464C-4036-A5EA-BC79A8F78C87}"/>
              </a:ext>
            </a:extLst>
          </p:cNvPr>
          <p:cNvSpPr/>
          <p:nvPr/>
        </p:nvSpPr>
        <p:spPr>
          <a:xfrm>
            <a:off x="8085221" y="1586209"/>
            <a:ext cx="180472"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72485706"/>
      </p:ext>
    </p:extLst>
  </p:cSld>
  <p:clrMapOvr>
    <a:masterClrMapping/>
  </p:clrMapOvr>
  <p:transition xmlns:p14="http://schemas.microsoft.com/office/powerpoint/2010/mai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descr="Imagen que contiene captura de pantalla&#10;&#10;Descripción generada automáticamente">
            <a:extLst>
              <a:ext uri="{FF2B5EF4-FFF2-40B4-BE49-F238E27FC236}">
                <a16:creationId xmlns:a16="http://schemas.microsoft.com/office/drawing/2014/main" xmlns="" id="{2549ADA5-3104-4E77-A00B-0D0942B9C57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11307" y="204893"/>
            <a:ext cx="7369386" cy="6448213"/>
          </a:xfrm>
          <a:prstGeom prst="rect">
            <a:avLst/>
          </a:prstGeom>
        </p:spPr>
      </p:pic>
      <p:sp>
        <p:nvSpPr>
          <p:cNvPr id="13" name="Rectángulo 12">
            <a:extLst>
              <a:ext uri="{FF2B5EF4-FFF2-40B4-BE49-F238E27FC236}">
                <a16:creationId xmlns:a16="http://schemas.microsoft.com/office/drawing/2014/main" xmlns="" id="{1B749F3A-763B-4F2F-8A32-0DFCB77DDD5B}"/>
              </a:ext>
            </a:extLst>
          </p:cNvPr>
          <p:cNvSpPr/>
          <p:nvPr/>
        </p:nvSpPr>
        <p:spPr>
          <a:xfrm>
            <a:off x="2758865" y="6653106"/>
            <a:ext cx="11201400" cy="225254"/>
          </a:xfrm>
          <a:prstGeom prst="rect">
            <a:avLst/>
          </a:prstGeom>
        </p:spPr>
        <p:txBody>
          <a:bodyPr wrap="square">
            <a:spAutoFit/>
          </a:bodyPr>
          <a:lstStyle/>
          <a:p>
            <a:pPr lvl="0" algn="just">
              <a:lnSpc>
                <a:spcPct val="115000"/>
              </a:lnSpc>
              <a:spcAft>
                <a:spcPts val="800"/>
              </a:spcAft>
            </a:pPr>
            <a:r>
              <a:rPr lang="en-US" sz="800" dirty="0"/>
              <a:t>Adaptado de </a:t>
            </a:r>
            <a:r>
              <a:rPr lang="en-US" sz="800" dirty="0" err="1"/>
              <a:t>Lorentzon</a:t>
            </a:r>
            <a:r>
              <a:rPr lang="en-US" sz="800" dirty="0"/>
              <a:t> M .Treating osteoporosis to prevent fractures – current concepts and future developments (Review). </a:t>
            </a:r>
            <a:r>
              <a:rPr lang="es-CO" sz="800" dirty="0"/>
              <a:t>J </a:t>
            </a:r>
            <a:r>
              <a:rPr lang="es-CO" sz="800" dirty="0" err="1"/>
              <a:t>Intern</a:t>
            </a:r>
            <a:r>
              <a:rPr lang="es-CO" sz="800" dirty="0"/>
              <a:t> </a:t>
            </a:r>
            <a:r>
              <a:rPr lang="es-CO" sz="800" dirty="0" err="1"/>
              <a:t>Med</a:t>
            </a:r>
            <a:r>
              <a:rPr lang="es-CO" sz="800" dirty="0"/>
              <a:t> 2019; 285: 381–394</a:t>
            </a:r>
          </a:p>
        </p:txBody>
      </p:sp>
    </p:spTree>
    <p:extLst>
      <p:ext uri="{BB962C8B-B14F-4D97-AF65-F5344CB8AC3E}">
        <p14:creationId xmlns:p14="http://schemas.microsoft.com/office/powerpoint/2010/main" val="3619684652"/>
      </p:ext>
    </p:extLst>
  </p:cSld>
  <p:clrMapOvr>
    <a:masterClrMapping/>
  </p:clrMapOvr>
  <p:transition xmlns:p14="http://schemas.microsoft.com/office/powerpoint/2010/mai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persona, exterior, hombre&#10;&#10;Descripción generada automáticamente">
            <a:extLst>
              <a:ext uri="{FF2B5EF4-FFF2-40B4-BE49-F238E27FC236}">
                <a16:creationId xmlns:a16="http://schemas.microsoft.com/office/drawing/2014/main" xmlns="" id="{41F65AC8-818F-413A-9D31-E3E439B3C143}"/>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t="19796" b="5453"/>
          <a:stretch/>
        </p:blipFill>
        <p:spPr>
          <a:xfrm>
            <a:off x="20" y="10"/>
            <a:ext cx="12191980" cy="6857990"/>
          </a:xfrm>
          <a:prstGeom prst="rect">
            <a:avLst/>
          </a:prstGeom>
        </p:spPr>
      </p:pic>
      <p:sp>
        <p:nvSpPr>
          <p:cNvPr id="3" name="Rectángulo 2">
            <a:extLst>
              <a:ext uri="{FF2B5EF4-FFF2-40B4-BE49-F238E27FC236}">
                <a16:creationId xmlns:a16="http://schemas.microsoft.com/office/drawing/2014/main" xmlns="" id="{DA593C28-1998-438C-AC64-5350BF08D3DD}"/>
              </a:ext>
            </a:extLst>
          </p:cNvPr>
          <p:cNvSpPr/>
          <p:nvPr/>
        </p:nvSpPr>
        <p:spPr>
          <a:xfrm>
            <a:off x="7133960" y="6581001"/>
            <a:ext cx="2603598" cy="276999"/>
          </a:xfrm>
          <a:prstGeom prst="rect">
            <a:avLst/>
          </a:prstGeom>
        </p:spPr>
        <p:txBody>
          <a:bodyPr wrap="none">
            <a:spAutoFit/>
          </a:bodyPr>
          <a:lstStyle/>
          <a:p>
            <a:r>
              <a:rPr lang="es-CO" sz="1200" dirty="0">
                <a:solidFill>
                  <a:schemeClr val="accent4">
                    <a:lumMod val="50000"/>
                  </a:schemeClr>
                </a:solidFill>
              </a:rPr>
              <a:t>Imagen de Kim </a:t>
            </a:r>
            <a:r>
              <a:rPr lang="es-CO" sz="1200" dirty="0" err="1">
                <a:solidFill>
                  <a:schemeClr val="accent4">
                    <a:lumMod val="50000"/>
                  </a:schemeClr>
                </a:solidFill>
              </a:rPr>
              <a:t>Heimbuch</a:t>
            </a:r>
            <a:r>
              <a:rPr lang="es-CO" sz="1200" dirty="0">
                <a:solidFill>
                  <a:schemeClr val="accent4">
                    <a:lumMod val="50000"/>
                  </a:schemeClr>
                </a:solidFill>
              </a:rPr>
              <a:t> en </a:t>
            </a:r>
            <a:r>
              <a:rPr lang="es-CO" sz="1200" dirty="0" err="1">
                <a:solidFill>
                  <a:schemeClr val="accent4">
                    <a:lumMod val="50000"/>
                  </a:schemeClr>
                </a:solidFill>
              </a:rPr>
              <a:t>Pixabay</a:t>
            </a:r>
            <a:r>
              <a:rPr lang="es-CO" sz="1200" dirty="0">
                <a:solidFill>
                  <a:schemeClr val="accent4">
                    <a:lumMod val="50000"/>
                  </a:schemeClr>
                </a:solidFill>
              </a:rPr>
              <a:t> </a:t>
            </a:r>
          </a:p>
        </p:txBody>
      </p:sp>
    </p:spTree>
    <p:extLst>
      <p:ext uri="{BB962C8B-B14F-4D97-AF65-F5344CB8AC3E}">
        <p14:creationId xmlns:p14="http://schemas.microsoft.com/office/powerpoint/2010/main" val="110770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AA251C1-DE5A-47CE-97E6-710A843EA64A}"/>
              </a:ext>
            </a:extLst>
          </p:cNvPr>
          <p:cNvSpPr>
            <a:spLocks noGrp="1"/>
          </p:cNvSpPr>
          <p:nvPr>
            <p:ph type="title"/>
          </p:nvPr>
        </p:nvSpPr>
        <p:spPr>
          <a:xfrm>
            <a:off x="272327" y="76613"/>
            <a:ext cx="7614373" cy="1676603"/>
          </a:xfrm>
        </p:spPr>
        <p:txBody>
          <a:bodyPr>
            <a:normAutofit/>
          </a:bodyPr>
          <a:lstStyle/>
          <a:p>
            <a:pPr algn="ctr"/>
            <a:r>
              <a:rPr lang="es-CO" sz="4000" b="1" dirty="0"/>
              <a:t>¿Adherencia o  Cumplimiento?</a:t>
            </a:r>
          </a:p>
        </p:txBody>
      </p:sp>
      <p:sp>
        <p:nvSpPr>
          <p:cNvPr id="3" name="Marcador de contenido 2">
            <a:extLst>
              <a:ext uri="{FF2B5EF4-FFF2-40B4-BE49-F238E27FC236}">
                <a16:creationId xmlns:a16="http://schemas.microsoft.com/office/drawing/2014/main" xmlns="" id="{14166530-C539-4E73-A235-38781FD6635F}"/>
              </a:ext>
            </a:extLst>
          </p:cNvPr>
          <p:cNvSpPr>
            <a:spLocks noGrp="1"/>
          </p:cNvSpPr>
          <p:nvPr>
            <p:ph idx="1"/>
          </p:nvPr>
        </p:nvSpPr>
        <p:spPr>
          <a:xfrm>
            <a:off x="405677" y="1590676"/>
            <a:ext cx="5493678" cy="3905250"/>
          </a:xfrm>
        </p:spPr>
        <p:txBody>
          <a:bodyPr anchor="ctr">
            <a:normAutofit/>
          </a:bodyPr>
          <a:lstStyle/>
          <a:p>
            <a:pPr algn="just"/>
            <a:r>
              <a:rPr lang="es-CO" dirty="0"/>
              <a:t>Grado en el que paciente actúa de acuerdo a la  dosis, la pauta posológica y plazo descritos - </a:t>
            </a:r>
            <a:r>
              <a:rPr lang="es-CO" b="1" baseline="-10000" dirty="0"/>
              <a:t>ISPOR*</a:t>
            </a:r>
          </a:p>
          <a:p>
            <a:pPr algn="just"/>
            <a:r>
              <a:rPr lang="es-CO" dirty="0"/>
              <a:t>Adherencia implica correlación medico paciente </a:t>
            </a:r>
          </a:p>
          <a:p>
            <a:pPr algn="just"/>
            <a:r>
              <a:rPr lang="es-CO" dirty="0"/>
              <a:t>Cumplimiento = sumisión </a:t>
            </a:r>
          </a:p>
        </p:txBody>
      </p:sp>
      <p:sp>
        <p:nvSpPr>
          <p:cNvPr id="6" name="Rectángulo 5">
            <a:extLst>
              <a:ext uri="{FF2B5EF4-FFF2-40B4-BE49-F238E27FC236}">
                <a16:creationId xmlns:a16="http://schemas.microsoft.com/office/drawing/2014/main" xmlns="" id="{0404EBAE-4202-41C3-B789-2980B03B54FB}"/>
              </a:ext>
            </a:extLst>
          </p:cNvPr>
          <p:cNvSpPr/>
          <p:nvPr/>
        </p:nvSpPr>
        <p:spPr>
          <a:xfrm>
            <a:off x="405677" y="5495926"/>
            <a:ext cx="5650906" cy="646331"/>
          </a:xfrm>
          <a:prstGeom prst="rect">
            <a:avLst/>
          </a:prstGeom>
        </p:spPr>
        <p:txBody>
          <a:bodyPr wrap="none">
            <a:spAutoFit/>
          </a:bodyPr>
          <a:lstStyle/>
          <a:p>
            <a:pPr algn="ctr"/>
            <a:r>
              <a:rPr lang="es-CO" sz="3600" b="1" dirty="0">
                <a:solidFill>
                  <a:srgbClr val="FF0000"/>
                </a:solidFill>
                <a:effectLst>
                  <a:outerShdw blurRad="38100" dist="38100" dir="2700000" algn="tl">
                    <a:srgbClr val="000000">
                      <a:alpha val="43137"/>
                    </a:srgbClr>
                  </a:outerShdw>
                </a:effectLst>
              </a:rPr>
              <a:t>Cumplimiento Terapéutico</a:t>
            </a:r>
          </a:p>
        </p:txBody>
      </p:sp>
      <p:pic>
        <p:nvPicPr>
          <p:cNvPr id="9" name="Imagen 8" descr="Imagen que contiene persona, mano&#10;&#10;Descripción generada automáticamente">
            <a:extLst>
              <a:ext uri="{FF2B5EF4-FFF2-40B4-BE49-F238E27FC236}">
                <a16:creationId xmlns:a16="http://schemas.microsoft.com/office/drawing/2014/main" xmlns="" id="{D37CE319-EB6E-471E-81CF-F4FE3FD2AC7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38978" y="1375667"/>
            <a:ext cx="5493678" cy="4120259"/>
          </a:xfrm>
          <a:prstGeom prst="rect">
            <a:avLst/>
          </a:prstGeom>
        </p:spPr>
      </p:pic>
      <p:sp>
        <p:nvSpPr>
          <p:cNvPr id="10" name="Rectángulo 9">
            <a:extLst>
              <a:ext uri="{FF2B5EF4-FFF2-40B4-BE49-F238E27FC236}">
                <a16:creationId xmlns:a16="http://schemas.microsoft.com/office/drawing/2014/main" xmlns="" id="{F83B4B32-2196-4A51-A70D-0189470E19A9}"/>
              </a:ext>
            </a:extLst>
          </p:cNvPr>
          <p:cNvSpPr/>
          <p:nvPr/>
        </p:nvSpPr>
        <p:spPr>
          <a:xfrm>
            <a:off x="9767292" y="5572870"/>
            <a:ext cx="2265364" cy="246221"/>
          </a:xfrm>
          <a:prstGeom prst="rect">
            <a:avLst/>
          </a:prstGeom>
        </p:spPr>
        <p:txBody>
          <a:bodyPr wrap="none">
            <a:spAutoFit/>
          </a:bodyPr>
          <a:lstStyle/>
          <a:p>
            <a:r>
              <a:rPr lang="es-CO" sz="1000" dirty="0">
                <a:latin typeface="Helvetica Neue"/>
              </a:rPr>
              <a:t>Imagen de truthseeker08 en </a:t>
            </a:r>
            <a:r>
              <a:rPr lang="es-CO" sz="1000" dirty="0" err="1">
                <a:latin typeface="Helvetica Neue"/>
                <a:hlinkClick r:id="rId4">
                  <a:extLst>
                    <a:ext uri="{A12FA001-AC4F-418D-AE19-62706E023703}">
                      <ahyp:hlinkClr xmlns="" xmlns:ahyp="http://schemas.microsoft.com/office/drawing/2018/hyperlinkcolor" val="tx"/>
                    </a:ext>
                  </a:extLst>
                </a:hlinkClick>
              </a:rPr>
              <a:t>Pixabay</a:t>
            </a:r>
            <a:endParaRPr lang="es-CO" sz="1000" dirty="0"/>
          </a:p>
        </p:txBody>
      </p:sp>
      <p:sp>
        <p:nvSpPr>
          <p:cNvPr id="11" name="Rectángulo 10">
            <a:extLst>
              <a:ext uri="{FF2B5EF4-FFF2-40B4-BE49-F238E27FC236}">
                <a16:creationId xmlns:a16="http://schemas.microsoft.com/office/drawing/2014/main" xmlns="" id="{D7FAE025-0C0D-489F-BBFB-C67144F6EBB9}"/>
              </a:ext>
            </a:extLst>
          </p:cNvPr>
          <p:cNvSpPr/>
          <p:nvPr/>
        </p:nvSpPr>
        <p:spPr>
          <a:xfrm>
            <a:off x="272327" y="6374738"/>
            <a:ext cx="10523492" cy="261610"/>
          </a:xfrm>
          <a:prstGeom prst="rect">
            <a:avLst/>
          </a:prstGeom>
        </p:spPr>
        <p:txBody>
          <a:bodyPr wrap="square">
            <a:spAutoFit/>
          </a:bodyPr>
          <a:lstStyle/>
          <a:p>
            <a:r>
              <a:rPr lang="es-CO" sz="1100" dirty="0">
                <a:solidFill>
                  <a:srgbClr val="000000"/>
                </a:solidFill>
                <a:latin typeface="Arial" panose="020B0604020202020204" pitchFamily="34" charset="0"/>
                <a:ea typeface="Times New Roman" panose="02020603050405020304" pitchFamily="18" charset="0"/>
              </a:rPr>
              <a:t>Sociedad Internacional de </a:t>
            </a:r>
            <a:r>
              <a:rPr lang="es-CO" sz="1100">
                <a:solidFill>
                  <a:srgbClr val="000000"/>
                </a:solidFill>
                <a:latin typeface="Arial" panose="020B0604020202020204" pitchFamily="34" charset="0"/>
                <a:ea typeface="Times New Roman" panose="02020603050405020304" pitchFamily="18" charset="0"/>
              </a:rPr>
              <a:t>Farmacoeconomia en </a:t>
            </a:r>
            <a:r>
              <a:rPr lang="es-CO" sz="1100" dirty="0">
                <a:solidFill>
                  <a:srgbClr val="000000"/>
                </a:solidFill>
                <a:latin typeface="Arial" panose="020B0604020202020204" pitchFamily="34" charset="0"/>
                <a:ea typeface="Times New Roman" panose="02020603050405020304" pitchFamily="18" charset="0"/>
              </a:rPr>
              <a:t>La Investigación de Resultados Sanitarios </a:t>
            </a:r>
            <a:endParaRPr lang="es-CO" sz="1100" dirty="0"/>
          </a:p>
        </p:txBody>
      </p:sp>
      <p:pic>
        <p:nvPicPr>
          <p:cNvPr id="12" name="Imagen 11">
            <a:extLst>
              <a:ext uri="{FF2B5EF4-FFF2-40B4-BE49-F238E27FC236}">
                <a16:creationId xmlns:a16="http://schemas.microsoft.com/office/drawing/2014/main" xmlns="" id="{E8DB05CF-557E-4FC6-A003-F7335AD3286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1598406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249"/>
                                          </p:stCondLst>
                                        </p:cTn>
                                        <p:tgtEl>
                                          <p:spTgt spid="3">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1250"/>
                            </p:stCondLst>
                            <p:childTnLst>
                              <p:par>
                                <p:cTn id="15" presetID="10" presetClass="entr" presetSubtype="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xmlns="" id="{6D5A0E34-B5D6-4B57-BEC5-B2B9059E8C70}"/>
              </a:ext>
            </a:extLst>
          </p:cNvPr>
          <p:cNvSpPr/>
          <p:nvPr/>
        </p:nvSpPr>
        <p:spPr>
          <a:xfrm>
            <a:off x="2626979" y="6434406"/>
            <a:ext cx="6447599" cy="246221"/>
          </a:xfrm>
          <a:prstGeom prst="rect">
            <a:avLst/>
          </a:prstGeom>
        </p:spPr>
        <p:txBody>
          <a:bodyPr wrap="none">
            <a:spAutoFit/>
          </a:bodyPr>
          <a:lstStyle/>
          <a:p>
            <a:r>
              <a:rPr lang="es-CO" sz="1000" dirty="0"/>
              <a:t>Cramer J, Roy A.</a:t>
            </a:r>
            <a:r>
              <a:rPr lang="en-US" sz="1000" dirty="0"/>
              <a:t> International Society for Pharmacoeconomics and Outcomes Research (ISPOR) 1098-3015/08/44 44–47</a:t>
            </a:r>
            <a:endParaRPr lang="es-CO" sz="1000" dirty="0"/>
          </a:p>
        </p:txBody>
      </p:sp>
      <p:pic>
        <p:nvPicPr>
          <p:cNvPr id="10" name="Imagen 9" descr="Imagen que contiene captura de pantalla&#10;&#10;Descripción generada automáticamente">
            <a:extLst>
              <a:ext uri="{FF2B5EF4-FFF2-40B4-BE49-F238E27FC236}">
                <a16:creationId xmlns:a16="http://schemas.microsoft.com/office/drawing/2014/main" xmlns="" id="{C9016807-6B0C-4870-8D78-BA3970ED79D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69546" y="1068393"/>
            <a:ext cx="9567023" cy="5213656"/>
          </a:xfrm>
          <a:prstGeom prst="rect">
            <a:avLst/>
          </a:prstGeom>
        </p:spPr>
      </p:pic>
      <p:sp>
        <p:nvSpPr>
          <p:cNvPr id="18" name="Rectángulo 17">
            <a:extLst>
              <a:ext uri="{FF2B5EF4-FFF2-40B4-BE49-F238E27FC236}">
                <a16:creationId xmlns:a16="http://schemas.microsoft.com/office/drawing/2014/main" xmlns="" id="{312BAD98-093B-4A07-9EC4-E5FA7A17C90D}"/>
              </a:ext>
            </a:extLst>
          </p:cNvPr>
          <p:cNvSpPr/>
          <p:nvPr/>
        </p:nvSpPr>
        <p:spPr>
          <a:xfrm>
            <a:off x="7522567" y="1304636"/>
            <a:ext cx="4048352" cy="369332"/>
          </a:xfrm>
          <a:prstGeom prst="rect">
            <a:avLst/>
          </a:prstGeom>
        </p:spPr>
        <p:txBody>
          <a:bodyPr wrap="none">
            <a:spAutoFit/>
          </a:bodyPr>
          <a:lstStyle/>
          <a:p>
            <a:r>
              <a:rPr lang="en-US" dirty="0"/>
              <a:t>Medication Possession Ratio (MPR) &gt; 0.8 </a:t>
            </a:r>
            <a:endParaRPr lang="es-CO" dirty="0"/>
          </a:p>
        </p:txBody>
      </p:sp>
      <p:sp>
        <p:nvSpPr>
          <p:cNvPr id="22" name="CuadroTexto 21">
            <a:extLst>
              <a:ext uri="{FF2B5EF4-FFF2-40B4-BE49-F238E27FC236}">
                <a16:creationId xmlns:a16="http://schemas.microsoft.com/office/drawing/2014/main" xmlns="" id="{7D6D5E2E-C606-4683-AEF1-E5579ED6E299}"/>
              </a:ext>
            </a:extLst>
          </p:cNvPr>
          <p:cNvSpPr txBox="1"/>
          <p:nvPr/>
        </p:nvSpPr>
        <p:spPr>
          <a:xfrm>
            <a:off x="4963182" y="1257744"/>
            <a:ext cx="475677" cy="461665"/>
          </a:xfrm>
          <a:prstGeom prst="rect">
            <a:avLst/>
          </a:prstGeom>
          <a:noFill/>
        </p:spPr>
        <p:txBody>
          <a:bodyPr wrap="square" rtlCol="0">
            <a:spAutoFit/>
          </a:bodyPr>
          <a:lstStyle/>
          <a:p>
            <a:r>
              <a:rPr lang="es-CO" sz="2400" b="1" dirty="0"/>
              <a:t>2.</a:t>
            </a:r>
          </a:p>
        </p:txBody>
      </p:sp>
      <p:sp>
        <p:nvSpPr>
          <p:cNvPr id="23" name="CuadroTexto 22">
            <a:extLst>
              <a:ext uri="{FF2B5EF4-FFF2-40B4-BE49-F238E27FC236}">
                <a16:creationId xmlns:a16="http://schemas.microsoft.com/office/drawing/2014/main" xmlns="" id="{9F140AEC-3C10-483B-BC67-4C7A6016E691}"/>
              </a:ext>
            </a:extLst>
          </p:cNvPr>
          <p:cNvSpPr txBox="1"/>
          <p:nvPr/>
        </p:nvSpPr>
        <p:spPr>
          <a:xfrm>
            <a:off x="5072391" y="5678500"/>
            <a:ext cx="475677" cy="461665"/>
          </a:xfrm>
          <a:prstGeom prst="rect">
            <a:avLst/>
          </a:prstGeom>
          <a:noFill/>
        </p:spPr>
        <p:txBody>
          <a:bodyPr wrap="square" rtlCol="0">
            <a:spAutoFit/>
          </a:bodyPr>
          <a:lstStyle/>
          <a:p>
            <a:r>
              <a:rPr lang="es-CO" sz="2400" b="1" dirty="0"/>
              <a:t>3.</a:t>
            </a:r>
          </a:p>
        </p:txBody>
      </p:sp>
      <p:sp>
        <p:nvSpPr>
          <p:cNvPr id="24" name="CuadroTexto 23">
            <a:extLst>
              <a:ext uri="{FF2B5EF4-FFF2-40B4-BE49-F238E27FC236}">
                <a16:creationId xmlns:a16="http://schemas.microsoft.com/office/drawing/2014/main" xmlns="" id="{4A426ECB-B495-4580-877C-34FEE82F5B2E}"/>
              </a:ext>
            </a:extLst>
          </p:cNvPr>
          <p:cNvSpPr txBox="1"/>
          <p:nvPr/>
        </p:nvSpPr>
        <p:spPr>
          <a:xfrm>
            <a:off x="3386443" y="450498"/>
            <a:ext cx="5419113" cy="523220"/>
          </a:xfrm>
          <a:prstGeom prst="rect">
            <a:avLst/>
          </a:prstGeom>
          <a:noFill/>
        </p:spPr>
        <p:txBody>
          <a:bodyPr wrap="square" rtlCol="0" anchor="ctr">
            <a:spAutoFit/>
          </a:bodyPr>
          <a:lstStyle/>
          <a:p>
            <a:pPr algn="ctr"/>
            <a:r>
              <a:rPr lang="es-CO" sz="2800" b="1" dirty="0"/>
              <a:t>1. Aceptación de la prescripción</a:t>
            </a:r>
          </a:p>
        </p:txBody>
      </p:sp>
      <p:pic>
        <p:nvPicPr>
          <p:cNvPr id="8" name="Imagen 7">
            <a:extLst>
              <a:ext uri="{FF2B5EF4-FFF2-40B4-BE49-F238E27FC236}">
                <a16:creationId xmlns:a16="http://schemas.microsoft.com/office/drawing/2014/main" xmlns="" id="{E6083A56-216E-4F7C-81A3-AD2A3D56F3C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192912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3"/>
          <p:cNvSpPr txBox="1">
            <a:spLocks/>
          </p:cNvSpPr>
          <p:nvPr/>
        </p:nvSpPr>
        <p:spPr bwMode="auto">
          <a:xfrm>
            <a:off x="1838983" y="2302374"/>
            <a:ext cx="8514030" cy="326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rtl="0" fontAlgn="base">
              <a:lnSpc>
                <a:spcPct val="100000"/>
              </a:lnSpc>
              <a:spcBef>
                <a:spcPts val="0"/>
              </a:spcBef>
              <a:spcAft>
                <a:spcPct val="0"/>
              </a:spcAft>
              <a:buFontTx/>
              <a:buNone/>
              <a:defRPr sz="1100" b="0" i="0" kern="1200" baseline="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Arial" panose="020B0604020202020204" pitchFamily="34" charset="0"/>
              <a:buChar char="•"/>
            </a:pPr>
            <a:r>
              <a:rPr lang="es-CO" sz="2800" dirty="0"/>
              <a:t>Menor densidad mineral ósea (DMO)</a:t>
            </a:r>
          </a:p>
          <a:p>
            <a:pPr marL="457200" lvl="0" indent="-457200">
              <a:buFont typeface="Arial" panose="020B0604020202020204" pitchFamily="34" charset="0"/>
              <a:buChar char="•"/>
            </a:pPr>
            <a:r>
              <a:rPr lang="es-CO" sz="2800" dirty="0"/>
              <a:t>Menor supresión de los marcadores óseos </a:t>
            </a:r>
          </a:p>
          <a:p>
            <a:pPr marL="457200" lvl="0" indent="-457200">
              <a:buFont typeface="Arial" panose="020B0604020202020204" pitchFamily="34" charset="0"/>
              <a:buChar char="•"/>
            </a:pPr>
            <a:r>
              <a:rPr lang="es-CO" sz="2800" dirty="0"/>
              <a:t>Incremento en la frecuencia de fracturas </a:t>
            </a:r>
          </a:p>
          <a:p>
            <a:pPr marL="457200" lvl="0" indent="-457200">
              <a:buFont typeface="Arial" panose="020B0604020202020204" pitchFamily="34" charset="0"/>
              <a:buChar char="•"/>
            </a:pPr>
            <a:r>
              <a:rPr lang="es-CO" sz="2800" dirty="0"/>
              <a:t>Más costos al sistema de salud</a:t>
            </a:r>
          </a:p>
        </p:txBody>
      </p:sp>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sp>
        <p:nvSpPr>
          <p:cNvPr id="12" name="Text Placeholder 12">
            <a:extLst>
              <a:ext uri="{FF2B5EF4-FFF2-40B4-BE49-F238E27FC236}">
                <a16:creationId xmlns:a16="http://schemas.microsoft.com/office/drawing/2014/main" xmlns="" id="{14D96874-8149-465A-A260-3870E6628A3F}"/>
              </a:ext>
            </a:extLst>
          </p:cNvPr>
          <p:cNvSpPr txBox="1">
            <a:spLocks/>
          </p:cNvSpPr>
          <p:nvPr/>
        </p:nvSpPr>
        <p:spPr bwMode="auto">
          <a:xfrm>
            <a:off x="495299" y="1177973"/>
            <a:ext cx="11201399"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CO" sz="4000" dirty="0"/>
              <a:t>Consecuencias de la ausencia de adherencia</a:t>
            </a:r>
            <a:endParaRPr lang="es-CO" sz="1600" dirty="0"/>
          </a:p>
        </p:txBody>
      </p:sp>
      <p:pic>
        <p:nvPicPr>
          <p:cNvPr id="11" name="Imagen 10">
            <a:extLst>
              <a:ext uri="{FF2B5EF4-FFF2-40B4-BE49-F238E27FC236}">
                <a16:creationId xmlns:a16="http://schemas.microsoft.com/office/drawing/2014/main" xmlns="" id="{EE478CD9-AFCB-4EA3-BC57-E6F117A83C7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14504268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xmlns="" id="{EF7FDF6A-A727-4ABE-97BA-B4E59C55E073}"/>
              </a:ext>
            </a:extLst>
          </p:cNvPr>
          <p:cNvGrpSpPr/>
          <p:nvPr/>
        </p:nvGrpSpPr>
        <p:grpSpPr>
          <a:xfrm>
            <a:off x="2064774" y="1595100"/>
            <a:ext cx="7626708" cy="4449325"/>
            <a:chOff x="2087562" y="1270474"/>
            <a:chExt cx="8016875" cy="4609445"/>
          </a:xfrm>
        </p:grpSpPr>
        <p:pic>
          <p:nvPicPr>
            <p:cNvPr id="6" name="Picture 4" descr="NEW NEW BAR CHART.jpg">
              <a:extLst>
                <a:ext uri="{FF2B5EF4-FFF2-40B4-BE49-F238E27FC236}">
                  <a16:creationId xmlns:a16="http://schemas.microsoft.com/office/drawing/2014/main" xmlns="" id="{7A450996-F6CF-49C4-A437-9FFA2CFC3BB6}"/>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l="3374" t="8743" r="5894" b="5861"/>
            <a:stretch>
              <a:fillRect/>
            </a:stretch>
          </p:blipFill>
          <p:spPr bwMode="auto">
            <a:xfrm>
              <a:off x="2087562" y="1270475"/>
              <a:ext cx="8016875" cy="4543425"/>
            </a:xfrm>
            <a:prstGeom prst="rect">
              <a:avLst/>
            </a:prstGeom>
            <a:noFill/>
            <a:ln w="9525">
              <a:noFill/>
              <a:miter lim="800000"/>
              <a:headEnd/>
              <a:tailEnd/>
            </a:ln>
          </p:spPr>
        </p:pic>
        <p:sp>
          <p:nvSpPr>
            <p:cNvPr id="7" name="Text Box 7">
              <a:extLst>
                <a:ext uri="{FF2B5EF4-FFF2-40B4-BE49-F238E27FC236}">
                  <a16:creationId xmlns:a16="http://schemas.microsoft.com/office/drawing/2014/main" xmlns="" id="{FF8FD718-0CE3-4032-A7D3-95FCCB82C421}"/>
                </a:ext>
              </a:extLst>
            </p:cNvPr>
            <p:cNvSpPr txBox="1">
              <a:spLocks noChangeArrowheads="1"/>
            </p:cNvSpPr>
            <p:nvPr/>
          </p:nvSpPr>
          <p:spPr bwMode="auto">
            <a:xfrm>
              <a:off x="3415508" y="1308699"/>
              <a:ext cx="1458913" cy="523220"/>
            </a:xfrm>
            <a:prstGeom prst="rect">
              <a:avLst/>
            </a:prstGeom>
            <a:solidFill>
              <a:schemeClr val="bg1"/>
            </a:solidFill>
            <a:ln w="9525">
              <a:noFill/>
              <a:miter lim="800000"/>
              <a:headEnd/>
              <a:tailEnd/>
            </a:ln>
          </p:spPr>
          <p:txBody>
            <a:bodyPr wrap="square">
              <a:spAutoFit/>
            </a:bodyPr>
            <a:lstStyle/>
            <a:p>
              <a:pPr algn="ctr" fontAlgn="base">
                <a:spcBef>
                  <a:spcPct val="50000"/>
                </a:spcBef>
                <a:spcAft>
                  <a:spcPct val="0"/>
                </a:spcAft>
              </a:pPr>
              <a:r>
                <a:rPr lang="es-AR" sz="1400" b="1" dirty="0">
                  <a:latin typeface="Arial"/>
                </a:rPr>
                <a:t>Bajo índice de fractura</a:t>
              </a:r>
            </a:p>
          </p:txBody>
        </p:sp>
        <p:sp>
          <p:nvSpPr>
            <p:cNvPr id="8" name="Text Box 8">
              <a:extLst>
                <a:ext uri="{FF2B5EF4-FFF2-40B4-BE49-F238E27FC236}">
                  <a16:creationId xmlns:a16="http://schemas.microsoft.com/office/drawing/2014/main" xmlns="" id="{26202C54-4377-4AB0-B059-C12883930FE7}"/>
                </a:ext>
              </a:extLst>
            </p:cNvPr>
            <p:cNvSpPr txBox="1">
              <a:spLocks noChangeArrowheads="1"/>
            </p:cNvSpPr>
            <p:nvPr/>
          </p:nvSpPr>
          <p:spPr bwMode="auto">
            <a:xfrm>
              <a:off x="8047036" y="1270474"/>
              <a:ext cx="1458912" cy="523220"/>
            </a:xfrm>
            <a:prstGeom prst="rect">
              <a:avLst/>
            </a:prstGeom>
            <a:solidFill>
              <a:schemeClr val="bg1"/>
            </a:solidFill>
            <a:ln w="9525">
              <a:noFill/>
              <a:miter lim="800000"/>
              <a:headEnd/>
              <a:tailEnd/>
            </a:ln>
          </p:spPr>
          <p:txBody>
            <a:bodyPr>
              <a:spAutoFit/>
            </a:bodyPr>
            <a:lstStyle/>
            <a:p>
              <a:pPr algn="ctr" defTabSz="457200" fontAlgn="base">
                <a:spcBef>
                  <a:spcPct val="50000"/>
                </a:spcBef>
                <a:spcAft>
                  <a:spcPct val="0"/>
                </a:spcAft>
              </a:pPr>
              <a:r>
                <a:rPr lang="es-AR" sz="1400" b="1" dirty="0">
                  <a:latin typeface="Arial"/>
                </a:rPr>
                <a:t>Alto índice de fractura</a:t>
              </a:r>
            </a:p>
          </p:txBody>
        </p:sp>
        <p:sp>
          <p:nvSpPr>
            <p:cNvPr id="9" name="Text Box 9">
              <a:extLst>
                <a:ext uri="{FF2B5EF4-FFF2-40B4-BE49-F238E27FC236}">
                  <a16:creationId xmlns:a16="http://schemas.microsoft.com/office/drawing/2014/main" xmlns="" id="{F2CE2199-E0B5-403F-870B-47852A3F9EFF}"/>
                </a:ext>
              </a:extLst>
            </p:cNvPr>
            <p:cNvSpPr txBox="1">
              <a:spLocks noChangeArrowheads="1"/>
            </p:cNvSpPr>
            <p:nvPr/>
          </p:nvSpPr>
          <p:spPr bwMode="auto">
            <a:xfrm>
              <a:off x="5506348" y="1340923"/>
              <a:ext cx="1811233" cy="307777"/>
            </a:xfrm>
            <a:prstGeom prst="rect">
              <a:avLst/>
            </a:prstGeom>
            <a:solidFill>
              <a:schemeClr val="bg1"/>
            </a:solidFill>
            <a:ln w="9525">
              <a:noFill/>
              <a:miter lim="800000"/>
              <a:headEnd/>
              <a:tailEnd/>
            </a:ln>
          </p:spPr>
          <p:txBody>
            <a:bodyPr wrap="square">
              <a:spAutoFit/>
            </a:bodyPr>
            <a:lstStyle/>
            <a:p>
              <a:pPr algn="ctr" defTabSz="457200" fontAlgn="base">
                <a:spcBef>
                  <a:spcPct val="50000"/>
                </a:spcBef>
                <a:spcAft>
                  <a:spcPct val="0"/>
                </a:spcAft>
              </a:pPr>
              <a:r>
                <a:rPr lang="es-AR" sz="1400" b="1" dirty="0">
                  <a:latin typeface="Arial"/>
                </a:rPr>
                <a:t>Riesgo de fractura</a:t>
              </a:r>
            </a:p>
          </p:txBody>
        </p:sp>
        <p:sp>
          <p:nvSpPr>
            <p:cNvPr id="10" name="Text Box 10">
              <a:extLst>
                <a:ext uri="{FF2B5EF4-FFF2-40B4-BE49-F238E27FC236}">
                  <a16:creationId xmlns:a16="http://schemas.microsoft.com/office/drawing/2014/main" xmlns="" id="{627A27E3-B450-420A-B65B-FA0B01C5C99D}"/>
                </a:ext>
              </a:extLst>
            </p:cNvPr>
            <p:cNvSpPr txBox="1">
              <a:spLocks noChangeArrowheads="1"/>
            </p:cNvSpPr>
            <p:nvPr/>
          </p:nvSpPr>
          <p:spPr bwMode="auto">
            <a:xfrm>
              <a:off x="3549649" y="5356699"/>
              <a:ext cx="1458913" cy="523220"/>
            </a:xfrm>
            <a:prstGeom prst="rect">
              <a:avLst/>
            </a:prstGeom>
            <a:solidFill>
              <a:schemeClr val="bg1"/>
            </a:solidFill>
            <a:ln w="9525">
              <a:noFill/>
              <a:miter lim="800000"/>
              <a:headEnd/>
              <a:tailEnd/>
            </a:ln>
          </p:spPr>
          <p:txBody>
            <a:bodyPr>
              <a:spAutoFit/>
            </a:bodyPr>
            <a:lstStyle/>
            <a:p>
              <a:pPr algn="ctr" defTabSz="457200" fontAlgn="base">
                <a:spcBef>
                  <a:spcPct val="50000"/>
                </a:spcBef>
                <a:spcAft>
                  <a:spcPct val="0"/>
                </a:spcAft>
              </a:pPr>
              <a:r>
                <a:rPr lang="es-AR" sz="1400" b="1" dirty="0">
                  <a:latin typeface="Arial"/>
                </a:rPr>
                <a:t>Alta adherencia</a:t>
              </a:r>
            </a:p>
          </p:txBody>
        </p:sp>
        <p:sp>
          <p:nvSpPr>
            <p:cNvPr id="11" name="Text Box 11">
              <a:extLst>
                <a:ext uri="{FF2B5EF4-FFF2-40B4-BE49-F238E27FC236}">
                  <a16:creationId xmlns:a16="http://schemas.microsoft.com/office/drawing/2014/main" xmlns="" id="{00570E8F-52B4-4791-89CA-0F91C6442692}"/>
                </a:ext>
              </a:extLst>
            </p:cNvPr>
            <p:cNvSpPr txBox="1">
              <a:spLocks noChangeArrowheads="1"/>
            </p:cNvSpPr>
            <p:nvPr/>
          </p:nvSpPr>
          <p:spPr bwMode="auto">
            <a:xfrm>
              <a:off x="8047036" y="5356699"/>
              <a:ext cx="1458912" cy="523220"/>
            </a:xfrm>
            <a:prstGeom prst="rect">
              <a:avLst/>
            </a:prstGeom>
            <a:solidFill>
              <a:schemeClr val="bg1"/>
            </a:solidFill>
            <a:ln w="9525">
              <a:noFill/>
              <a:miter lim="800000"/>
              <a:headEnd/>
              <a:tailEnd/>
            </a:ln>
          </p:spPr>
          <p:txBody>
            <a:bodyPr>
              <a:spAutoFit/>
            </a:bodyPr>
            <a:lstStyle/>
            <a:p>
              <a:pPr algn="ctr" defTabSz="457200" fontAlgn="base">
                <a:spcBef>
                  <a:spcPct val="50000"/>
                </a:spcBef>
                <a:spcAft>
                  <a:spcPct val="0"/>
                </a:spcAft>
              </a:pPr>
              <a:r>
                <a:rPr lang="es-AR" sz="1400" b="1" dirty="0">
                  <a:latin typeface="Arial"/>
                </a:rPr>
                <a:t>Baja adherencia</a:t>
              </a:r>
            </a:p>
          </p:txBody>
        </p:sp>
        <p:sp>
          <p:nvSpPr>
            <p:cNvPr id="12" name="Text Box 12">
              <a:extLst>
                <a:ext uri="{FF2B5EF4-FFF2-40B4-BE49-F238E27FC236}">
                  <a16:creationId xmlns:a16="http://schemas.microsoft.com/office/drawing/2014/main" xmlns="" id="{E91F1CC7-A563-4E66-A56B-A44AFCB4DDA6}"/>
                </a:ext>
              </a:extLst>
            </p:cNvPr>
            <p:cNvSpPr txBox="1">
              <a:spLocks noChangeArrowheads="1"/>
            </p:cNvSpPr>
            <p:nvPr/>
          </p:nvSpPr>
          <p:spPr bwMode="auto">
            <a:xfrm>
              <a:off x="5506348" y="5434487"/>
              <a:ext cx="1923150" cy="307777"/>
            </a:xfrm>
            <a:prstGeom prst="rect">
              <a:avLst/>
            </a:prstGeom>
            <a:solidFill>
              <a:schemeClr val="bg1"/>
            </a:solidFill>
            <a:ln w="9525">
              <a:noFill/>
              <a:miter lim="800000"/>
              <a:headEnd/>
              <a:tailEnd/>
            </a:ln>
          </p:spPr>
          <p:txBody>
            <a:bodyPr wrap="square">
              <a:spAutoFit/>
            </a:bodyPr>
            <a:lstStyle/>
            <a:p>
              <a:pPr algn="ctr" defTabSz="457200" fontAlgn="base">
                <a:spcBef>
                  <a:spcPct val="50000"/>
                </a:spcBef>
                <a:spcAft>
                  <a:spcPct val="0"/>
                </a:spcAft>
              </a:pPr>
              <a:r>
                <a:rPr lang="es-AR" sz="1400" b="1" dirty="0">
                  <a:latin typeface="Arial"/>
                </a:rPr>
                <a:t>Nivel de  adherencia</a:t>
              </a:r>
            </a:p>
          </p:txBody>
        </p:sp>
        <p:sp>
          <p:nvSpPr>
            <p:cNvPr id="13" name="Text Box 13">
              <a:extLst>
                <a:ext uri="{FF2B5EF4-FFF2-40B4-BE49-F238E27FC236}">
                  <a16:creationId xmlns:a16="http://schemas.microsoft.com/office/drawing/2014/main" xmlns="" id="{DACA8655-B186-4A4D-B480-BB1F3C7C5A06}"/>
                </a:ext>
              </a:extLst>
            </p:cNvPr>
            <p:cNvSpPr txBox="1">
              <a:spLocks noChangeArrowheads="1"/>
            </p:cNvSpPr>
            <p:nvPr/>
          </p:nvSpPr>
          <p:spPr bwMode="auto">
            <a:xfrm rot="16200000">
              <a:off x="597692" y="3285111"/>
              <a:ext cx="3448050" cy="307777"/>
            </a:xfrm>
            <a:prstGeom prst="rect">
              <a:avLst/>
            </a:prstGeom>
            <a:solidFill>
              <a:schemeClr val="bg1"/>
            </a:solidFill>
            <a:ln w="9525">
              <a:noFill/>
              <a:miter lim="800000"/>
              <a:headEnd/>
              <a:tailEnd/>
            </a:ln>
          </p:spPr>
          <p:txBody>
            <a:bodyPr>
              <a:spAutoFit/>
            </a:bodyPr>
            <a:lstStyle/>
            <a:p>
              <a:pPr algn="ctr" defTabSz="457200" fontAlgn="base">
                <a:spcBef>
                  <a:spcPct val="50000"/>
                </a:spcBef>
                <a:spcAft>
                  <a:spcPct val="0"/>
                </a:spcAft>
              </a:pPr>
              <a:r>
                <a:rPr lang="es-AR" sz="1400" b="1" dirty="0">
                  <a:latin typeface="Arial"/>
                </a:rPr>
                <a:t>Riesgo relativo de fractura</a:t>
              </a:r>
            </a:p>
          </p:txBody>
        </p:sp>
      </p:grpSp>
      <p:sp>
        <p:nvSpPr>
          <p:cNvPr id="14" name="Title 1">
            <a:extLst>
              <a:ext uri="{FF2B5EF4-FFF2-40B4-BE49-F238E27FC236}">
                <a16:creationId xmlns:a16="http://schemas.microsoft.com/office/drawing/2014/main" xmlns="" id="{26F9E3E2-5239-47D0-A7EC-33F756EA7A23}"/>
              </a:ext>
            </a:extLst>
          </p:cNvPr>
          <p:cNvSpPr txBox="1">
            <a:spLocks noGrp="1"/>
          </p:cNvSpPr>
          <p:nvPr>
            <p:ph type="title"/>
          </p:nvPr>
        </p:nvSpPr>
        <p:spPr bwMode="auto">
          <a:xfrm>
            <a:off x="439378" y="269536"/>
            <a:ext cx="11313243" cy="1325563"/>
          </a:xfrm>
          <a:prstGeom prst="rect">
            <a:avLst/>
          </a:prstGeom>
          <a:noFill/>
          <a:ln w="9525">
            <a:noFill/>
            <a:miter lim="800000"/>
            <a:headEnd/>
            <a:tailEnd/>
          </a:ln>
        </p:spPr>
        <p:txBody>
          <a:bodyPr anchor="ctr">
            <a:normAutofit/>
          </a:bodyPr>
          <a:lstStyle/>
          <a:p>
            <a:pPr algn="ctr" defTabSz="457200" fontAlgn="base">
              <a:spcBef>
                <a:spcPct val="0"/>
              </a:spcBef>
              <a:spcAft>
                <a:spcPct val="0"/>
              </a:spcAft>
            </a:pPr>
            <a:r>
              <a:rPr lang="es-CO" sz="3600" b="1" dirty="0"/>
              <a:t>A menor adherencia es mayor el riesgo de fractura</a:t>
            </a:r>
            <a:endParaRPr lang="es-CO" sz="3600" b="1" dirty="0">
              <a:cs typeface="Arial" pitchFamily="34" charset="0"/>
            </a:endParaRPr>
          </a:p>
        </p:txBody>
      </p:sp>
      <p:sp>
        <p:nvSpPr>
          <p:cNvPr id="16" name="TextBox 7">
            <a:extLst>
              <a:ext uri="{FF2B5EF4-FFF2-40B4-BE49-F238E27FC236}">
                <a16:creationId xmlns:a16="http://schemas.microsoft.com/office/drawing/2014/main" xmlns="" id="{90B99272-0E61-46CF-8A4C-0429C3256C7D}"/>
              </a:ext>
            </a:extLst>
          </p:cNvPr>
          <p:cNvSpPr txBox="1">
            <a:spLocks noChangeArrowheads="1"/>
          </p:cNvSpPr>
          <p:nvPr/>
        </p:nvSpPr>
        <p:spPr bwMode="auto">
          <a:xfrm>
            <a:off x="838200" y="6369050"/>
            <a:ext cx="5753100" cy="246221"/>
          </a:xfrm>
          <a:prstGeom prst="rect">
            <a:avLst/>
          </a:prstGeom>
          <a:noFill/>
          <a:ln w="9525">
            <a:noFill/>
            <a:miter lim="800000"/>
            <a:headEnd/>
            <a:tailEnd/>
          </a:ln>
        </p:spPr>
        <p:txBody>
          <a:bodyPr>
            <a:spAutoFit/>
          </a:bodyPr>
          <a:lstStyle/>
          <a:p>
            <a:pPr defTabSz="457200" fontAlgn="base">
              <a:spcBef>
                <a:spcPct val="0"/>
              </a:spcBef>
              <a:spcAft>
                <a:spcPct val="0"/>
              </a:spcAft>
            </a:pPr>
            <a:r>
              <a:rPr lang="en-US" sz="1000" i="1" dirty="0" err="1"/>
              <a:t>Adaptación</a:t>
            </a:r>
            <a:r>
              <a:rPr lang="en-US" sz="1000" i="1" dirty="0"/>
              <a:t> de </a:t>
            </a:r>
            <a:r>
              <a:rPr lang="en-GB" sz="1000" i="1" dirty="0" err="1"/>
              <a:t>Huybrechts</a:t>
            </a:r>
            <a:r>
              <a:rPr lang="en-GB" sz="1000" i="1" dirty="0"/>
              <a:t> KF et al. Bone [</a:t>
            </a:r>
            <a:r>
              <a:rPr lang="en-GB" sz="1000" i="1" dirty="0" err="1"/>
              <a:t>Hueso</a:t>
            </a:r>
            <a:r>
              <a:rPr lang="en-GB" sz="1000" i="1" dirty="0"/>
              <a:t>] 2006;38:922–928.</a:t>
            </a:r>
            <a:endParaRPr lang="en-US" sz="1000" i="1" dirty="0"/>
          </a:p>
        </p:txBody>
      </p:sp>
    </p:spTree>
    <p:extLst>
      <p:ext uri="{BB962C8B-B14F-4D97-AF65-F5344CB8AC3E}">
        <p14:creationId xmlns:p14="http://schemas.microsoft.com/office/powerpoint/2010/main" val="2731644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pic>
        <p:nvPicPr>
          <p:cNvPr id="5" name="Marcador de posición de imagen 4" descr="Imagen que contiene persona, ropa, pared, de pie&#10;&#10;Descripción generada automáticamente">
            <a:extLst>
              <a:ext uri="{FF2B5EF4-FFF2-40B4-BE49-F238E27FC236}">
                <a16:creationId xmlns:a16="http://schemas.microsoft.com/office/drawing/2014/main" xmlns="" id="{8CC5B8CB-0A7F-4970-A548-AFE7E0F58692}"/>
              </a:ext>
            </a:extLst>
          </p:cNvPr>
          <p:cNvPicPr>
            <a:picLocks noGrp="1" noChangeAspect="1"/>
          </p:cNvPicPr>
          <p:nvPr>
            <p:ph type="pic" sz="quarter" idx="10"/>
          </p:nvPr>
        </p:nvPicPr>
        <p:blipFill>
          <a:blip r:embed="rId4" cstate="email">
            <a:extLst>
              <a:ext uri="{28A0092B-C50C-407E-A947-70E740481C1C}">
                <a14:useLocalDpi xmlns:a14="http://schemas.microsoft.com/office/drawing/2010/main" val="0"/>
              </a:ext>
            </a:extLst>
          </a:blip>
          <a:srcRect l="16927" r="16927"/>
          <a:stretch>
            <a:fillRect/>
          </a:stretch>
        </p:blipFill>
        <p:spPr>
          <a:xfrm>
            <a:off x="190363" y="183937"/>
            <a:ext cx="5905637" cy="6490126"/>
          </a:xfrm>
        </p:spPr>
      </p:pic>
      <p:sp>
        <p:nvSpPr>
          <p:cNvPr id="13" name="Text Placeholder 12"/>
          <p:cNvSpPr>
            <a:spLocks noGrp="1"/>
          </p:cNvSpPr>
          <p:nvPr>
            <p:ph type="body" sz="quarter" idx="18"/>
          </p:nvPr>
        </p:nvSpPr>
        <p:spPr>
          <a:xfrm>
            <a:off x="3613635" y="732240"/>
            <a:ext cx="8388002" cy="976312"/>
          </a:xfrm>
        </p:spPr>
        <p:txBody>
          <a:bodyPr rtlCol="0"/>
          <a:lstStyle/>
          <a:p>
            <a:pPr algn="ctr">
              <a:defRPr/>
            </a:pPr>
            <a:r>
              <a:rPr lang="en-US" sz="4000" dirty="0"/>
              <a:t>Geraldine Altamar Canales</a:t>
            </a:r>
          </a:p>
        </p:txBody>
      </p:sp>
      <p:sp>
        <p:nvSpPr>
          <p:cNvPr id="12" name="Text Placeholder 11"/>
          <p:cNvSpPr>
            <a:spLocks noGrp="1"/>
          </p:cNvSpPr>
          <p:nvPr>
            <p:ph type="body" sz="quarter" idx="17"/>
          </p:nvPr>
        </p:nvSpPr>
        <p:spPr>
          <a:xfrm>
            <a:off x="4592759" y="2522326"/>
            <a:ext cx="6929612" cy="3058805"/>
          </a:xfrm>
        </p:spPr>
        <p:txBody>
          <a:bodyPr rtlCol="0" anchor="ctr">
            <a:noAutofit/>
          </a:bodyPr>
          <a:lstStyle/>
          <a:p>
            <a:pPr marL="457200" indent="-457200" eaLnBrk="0" hangingPunct="0">
              <a:buFont typeface="Arial" panose="020B0604020202020204" pitchFamily="34" charset="0"/>
              <a:buChar char="•"/>
              <a:defRPr/>
            </a:pPr>
            <a:r>
              <a:rPr lang="es-CO" sz="2800" dirty="0">
                <a:solidFill>
                  <a:srgbClr val="7D8287"/>
                </a:solidFill>
              </a:rPr>
              <a:t>Especialista en medicina interna - Geriatría </a:t>
            </a:r>
          </a:p>
          <a:p>
            <a:pPr eaLnBrk="0" hangingPunct="0">
              <a:defRPr/>
            </a:pPr>
            <a:r>
              <a:rPr lang="es-CO" sz="2800" dirty="0">
                <a:solidFill>
                  <a:srgbClr val="7D8287"/>
                </a:solidFill>
              </a:rPr>
              <a:t>      Universidad de Caldas</a:t>
            </a:r>
          </a:p>
          <a:p>
            <a:pPr marL="457200" indent="-457200" eaLnBrk="0" hangingPunct="0">
              <a:buFont typeface="Arial" panose="020B0604020202020204" pitchFamily="34" charset="0"/>
              <a:buChar char="•"/>
              <a:defRPr/>
            </a:pPr>
            <a:r>
              <a:rPr lang="es-CO" sz="2800" dirty="0">
                <a:solidFill>
                  <a:srgbClr val="7D8287"/>
                </a:solidFill>
              </a:rPr>
              <a:t>Especialista en gerencia de servicios de salud </a:t>
            </a:r>
          </a:p>
          <a:p>
            <a:pPr eaLnBrk="0" hangingPunct="0">
              <a:defRPr/>
            </a:pPr>
            <a:r>
              <a:rPr lang="es-CO" sz="2800" dirty="0">
                <a:solidFill>
                  <a:srgbClr val="7D8287"/>
                </a:solidFill>
              </a:rPr>
              <a:t>      Universidad Cooperativa de Colombia </a:t>
            </a:r>
          </a:p>
          <a:p>
            <a:pPr marL="457200" indent="-457200" eaLnBrk="0" hangingPunct="0">
              <a:buFont typeface="Arial" panose="020B0604020202020204" pitchFamily="34" charset="0"/>
              <a:buChar char="•"/>
              <a:defRPr/>
            </a:pPr>
            <a:r>
              <a:rPr lang="es-CO" sz="2800" dirty="0">
                <a:solidFill>
                  <a:srgbClr val="7D8287"/>
                </a:solidFill>
              </a:rPr>
              <a:t>Profesora de especialización en Geriatría  Universidad del Valle </a:t>
            </a: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fade">
                                      <p:cBhvr>
                                        <p:cTn id="19" dur="500"/>
                                        <p:tgtEl>
                                          <p:spTgt spid="12">
                                            <p:txEl>
                                              <p:pRg st="2" end="2"/>
                                            </p:txEl>
                                          </p:spTgt>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500"/>
                                        <p:tgtEl>
                                          <p:spTgt spid="12">
                                            <p:txEl>
                                              <p:pRg st="3" end="3"/>
                                            </p:txEl>
                                          </p:spTgt>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 Placeholder 83"/>
          <p:cNvSpPr>
            <a:spLocks noGrp="1"/>
          </p:cNvSpPr>
          <p:nvPr>
            <p:ph type="body" sz="quarter" idx="20"/>
          </p:nvPr>
        </p:nvSpPr>
        <p:spPr>
          <a:xfrm>
            <a:off x="378578" y="323492"/>
            <a:ext cx="9414351" cy="952161"/>
          </a:xfrm>
        </p:spPr>
        <p:txBody>
          <a:bodyPr rtlCol="0"/>
          <a:lstStyle/>
          <a:p>
            <a:r>
              <a:rPr lang="es-ES" sz="3200" dirty="0"/>
              <a:t>Factores para adherencia y persistencia en la terapia de osteoporosis</a:t>
            </a:r>
            <a:endParaRPr lang="es-CO" sz="3200" dirty="0"/>
          </a:p>
        </p:txBody>
      </p:sp>
      <p:sp>
        <p:nvSpPr>
          <p:cNvPr id="5" name="Rectángulo 4">
            <a:extLst>
              <a:ext uri="{FF2B5EF4-FFF2-40B4-BE49-F238E27FC236}">
                <a16:creationId xmlns:a16="http://schemas.microsoft.com/office/drawing/2014/main" xmlns="" id="{1335851D-7A01-4E95-956E-FB2515C15CBE}"/>
              </a:ext>
            </a:extLst>
          </p:cNvPr>
          <p:cNvSpPr/>
          <p:nvPr/>
        </p:nvSpPr>
        <p:spPr>
          <a:xfrm>
            <a:off x="540810" y="1857812"/>
            <a:ext cx="5240594" cy="4626908"/>
          </a:xfrm>
          <a:prstGeom prst="rect">
            <a:avLst/>
          </a:prstGeom>
        </p:spPr>
        <p:txBody>
          <a:bodyPr wrap="square">
            <a:spAutoFit/>
          </a:bodyPr>
          <a:lstStyle/>
          <a:p>
            <a:pPr marL="342900" lvl="0" indent="-342900" algn="just">
              <a:spcAft>
                <a:spcPts val="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Poca información acerca de la enfermedad</a:t>
            </a:r>
          </a:p>
          <a:p>
            <a:pPr marL="342900" lvl="0" indent="-342900" algn="just">
              <a:spcAft>
                <a:spcPts val="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Inadecuada interacción entre profesionales de salud y el paciente </a:t>
            </a:r>
          </a:p>
          <a:p>
            <a:pPr marL="342900" lvl="0" indent="-342900" algn="just">
              <a:spcAft>
                <a:spcPts val="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La osteoporosis  es asintomática </a:t>
            </a:r>
          </a:p>
          <a:p>
            <a:pPr marL="342900" lvl="0" indent="-342900" algn="just">
              <a:spcAft>
                <a:spcPts val="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Requiere tratamiento crónico </a:t>
            </a:r>
          </a:p>
          <a:p>
            <a:pPr marL="342900" lvl="0" indent="-342900" algn="just">
              <a:spcAft>
                <a:spcPts val="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Efectos adversos asociados a los medicamentos</a:t>
            </a:r>
          </a:p>
          <a:p>
            <a:pPr marL="342900" lvl="0" indent="-342900" algn="just">
              <a:spcAft>
                <a:spcPts val="80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Los requisitos para la toma del medicamento</a:t>
            </a:r>
          </a:p>
          <a:p>
            <a:pPr marL="342900" indent="-342900" algn="just">
              <a:spcAft>
                <a:spcPts val="800"/>
              </a:spcAft>
              <a:buFont typeface="Arial" panose="020B0604020202020204" pitchFamily="34" charset="0"/>
              <a:buChar char="•"/>
            </a:pPr>
            <a:r>
              <a:rPr lang="es-CO" sz="2400" dirty="0">
                <a:solidFill>
                  <a:srgbClr val="7D8287"/>
                </a:solidFill>
                <a:latin typeface="+mn-lt"/>
                <a:ea typeface="Calibri" panose="020F0502020204030204" pitchFamily="34" charset="0"/>
                <a:cs typeface="Times New Roman" panose="02020603050405020304" pitchFamily="18" charset="0"/>
              </a:rPr>
              <a:t>Uso de medicamentos alternativos como vitaminas o suplementos </a:t>
            </a:r>
          </a:p>
        </p:txBody>
      </p:sp>
      <p:sp>
        <p:nvSpPr>
          <p:cNvPr id="6" name="Rectángulo 5">
            <a:extLst>
              <a:ext uri="{FF2B5EF4-FFF2-40B4-BE49-F238E27FC236}">
                <a16:creationId xmlns:a16="http://schemas.microsoft.com/office/drawing/2014/main" xmlns="" id="{8DBD0E57-7786-4A93-853C-1BFF2381077B}"/>
              </a:ext>
            </a:extLst>
          </p:cNvPr>
          <p:cNvSpPr/>
          <p:nvPr/>
        </p:nvSpPr>
        <p:spPr>
          <a:xfrm>
            <a:off x="6759642" y="2121622"/>
            <a:ext cx="5432358" cy="2614755"/>
          </a:xfrm>
          <a:prstGeom prst="rect">
            <a:avLst/>
          </a:prstGeom>
        </p:spPr>
        <p:txBody>
          <a:bodyPr wrap="square">
            <a:spAutoFit/>
          </a:bodyPr>
          <a:lstStyle/>
          <a:p>
            <a:pPr algn="ctr">
              <a:lnSpc>
                <a:spcPct val="115000"/>
              </a:lnSpc>
              <a:spcAft>
                <a:spcPts val="0"/>
              </a:spcAft>
            </a:pPr>
            <a:r>
              <a:rPr lang="es-CO" sz="2400" i="1" dirty="0">
                <a:solidFill>
                  <a:srgbClr val="7D8287"/>
                </a:solidFill>
                <a:effectLst>
                  <a:outerShdw blurRad="38100" dist="38100" dir="2700000" algn="tl">
                    <a:srgbClr val="000000">
                      <a:alpha val="43137"/>
                    </a:srgbClr>
                  </a:outerShdw>
                </a:effectLst>
                <a:latin typeface="+mn-lt"/>
                <a:cs typeface="Times New Roman" panose="02020603050405020304" pitchFamily="18" charset="0"/>
              </a:rPr>
              <a:t>Adultos mayores : </a:t>
            </a:r>
          </a:p>
          <a:p>
            <a:pPr marL="342900" indent="-342900" algn="just">
              <a:lnSpc>
                <a:spcPct val="115000"/>
              </a:lnSpc>
              <a:spcAft>
                <a:spcPts val="0"/>
              </a:spcAft>
              <a:buFont typeface="Arial" panose="020B0604020202020204" pitchFamily="34" charset="0"/>
              <a:buChar char="•"/>
            </a:pPr>
            <a:r>
              <a:rPr lang="es-CO" sz="2400" dirty="0">
                <a:solidFill>
                  <a:srgbClr val="7D8287"/>
                </a:solidFill>
                <a:latin typeface="+mn-lt"/>
                <a:cs typeface="Times New Roman" panose="02020603050405020304" pitchFamily="18" charset="0"/>
              </a:rPr>
              <a:t>Comorbilidad</a:t>
            </a:r>
          </a:p>
          <a:p>
            <a:pPr marL="342900" indent="-342900" algn="just">
              <a:lnSpc>
                <a:spcPct val="115000"/>
              </a:lnSpc>
              <a:spcAft>
                <a:spcPts val="0"/>
              </a:spcAft>
              <a:buFont typeface="Arial" panose="020B0604020202020204" pitchFamily="34" charset="0"/>
              <a:buChar char="•"/>
            </a:pPr>
            <a:r>
              <a:rPr lang="es-CO" sz="2400" dirty="0">
                <a:solidFill>
                  <a:srgbClr val="7D8287"/>
                </a:solidFill>
                <a:latin typeface="+mn-lt"/>
                <a:cs typeface="Times New Roman" panose="02020603050405020304" pitchFamily="18" charset="0"/>
              </a:rPr>
              <a:t>Polifarmacia </a:t>
            </a:r>
          </a:p>
          <a:p>
            <a:pPr marL="342900" indent="-342900" algn="just">
              <a:lnSpc>
                <a:spcPct val="115000"/>
              </a:lnSpc>
              <a:spcAft>
                <a:spcPts val="0"/>
              </a:spcAft>
              <a:buFont typeface="Arial" panose="020B0604020202020204" pitchFamily="34" charset="0"/>
              <a:buChar char="•"/>
            </a:pPr>
            <a:r>
              <a:rPr lang="es-CO" sz="2400" dirty="0">
                <a:solidFill>
                  <a:srgbClr val="7D8287"/>
                </a:solidFill>
                <a:latin typeface="+mn-lt"/>
                <a:cs typeface="Times New Roman" panose="02020603050405020304" pitchFamily="18" charset="0"/>
              </a:rPr>
              <a:t>Problemas en funcionalidad</a:t>
            </a:r>
          </a:p>
          <a:p>
            <a:pPr marL="342900" indent="-342900" algn="just">
              <a:lnSpc>
                <a:spcPct val="115000"/>
              </a:lnSpc>
              <a:spcAft>
                <a:spcPts val="0"/>
              </a:spcAft>
              <a:buFont typeface="Arial" panose="020B0604020202020204" pitchFamily="34" charset="0"/>
              <a:buChar char="•"/>
            </a:pPr>
            <a:r>
              <a:rPr lang="es-CO" sz="2400" dirty="0">
                <a:solidFill>
                  <a:srgbClr val="7D8287"/>
                </a:solidFill>
                <a:latin typeface="+mn-lt"/>
                <a:cs typeface="Times New Roman" panose="02020603050405020304" pitchFamily="18" charset="0"/>
              </a:rPr>
              <a:t>Deterioro cognitivo</a:t>
            </a:r>
          </a:p>
          <a:p>
            <a:pPr marL="342900" indent="-342900" algn="just">
              <a:lnSpc>
                <a:spcPct val="115000"/>
              </a:lnSpc>
              <a:spcAft>
                <a:spcPts val="0"/>
              </a:spcAft>
              <a:buFont typeface="Arial" panose="020B0604020202020204" pitchFamily="34" charset="0"/>
              <a:buChar char="•"/>
            </a:pPr>
            <a:r>
              <a:rPr lang="es-CO" sz="2400" dirty="0">
                <a:solidFill>
                  <a:srgbClr val="7D8287"/>
                </a:solidFill>
                <a:latin typeface="+mn-lt"/>
                <a:cs typeface="Times New Roman" panose="02020603050405020304" pitchFamily="18" charset="0"/>
              </a:rPr>
              <a:t>Depresión</a:t>
            </a:r>
          </a:p>
        </p:txBody>
      </p:sp>
      <p:sp>
        <p:nvSpPr>
          <p:cNvPr id="7" name="Rectángulo 6">
            <a:extLst>
              <a:ext uri="{FF2B5EF4-FFF2-40B4-BE49-F238E27FC236}">
                <a16:creationId xmlns:a16="http://schemas.microsoft.com/office/drawing/2014/main" xmlns="" id="{AE7CD4EC-AA72-4E67-AF07-86BE1C327734}"/>
              </a:ext>
            </a:extLst>
          </p:cNvPr>
          <p:cNvSpPr/>
          <p:nvPr/>
        </p:nvSpPr>
        <p:spPr>
          <a:xfrm>
            <a:off x="6338119" y="5925607"/>
            <a:ext cx="6096000" cy="805349"/>
          </a:xfrm>
          <a:prstGeom prst="rect">
            <a:avLst/>
          </a:prstGeom>
        </p:spPr>
        <p:txBody>
          <a:bodyPr>
            <a:spAutoFit/>
          </a:bodyPr>
          <a:lstStyle/>
          <a:p>
            <a:pPr marL="342900" lvl="0" indent="-342900" algn="just">
              <a:spcAft>
                <a:spcPts val="800"/>
              </a:spcAft>
              <a:buFont typeface="+mj-lt"/>
              <a:buAutoNum type="arabicPeriod"/>
            </a:pPr>
            <a:r>
              <a:rPr lang="en-US" sz="1100" dirty="0">
                <a:latin typeface="+mn-lt"/>
                <a:cs typeface="Times New Roman" panose="02020603050405020304" pitchFamily="18" charset="0"/>
              </a:rPr>
              <a:t>/ </a:t>
            </a:r>
            <a:r>
              <a:rPr lang="en-US" sz="1100" dirty="0">
                <a:latin typeface="+mn-lt"/>
                <a:ea typeface="Calibri" panose="020F0502020204030204" pitchFamily="34" charset="0"/>
                <a:cs typeface="Times New Roman" panose="02020603050405020304" pitchFamily="18" charset="0"/>
              </a:rPr>
              <a:t>Gold D, Silverman S. </a:t>
            </a:r>
            <a:r>
              <a:rPr lang="es-CO" sz="1100" dirty="0" err="1">
                <a:latin typeface="+mn-lt"/>
                <a:ea typeface="Calibri" panose="020F0502020204030204" pitchFamily="34" charset="0"/>
                <a:cs typeface="Times New Roman" panose="02020603050405020304" pitchFamily="18" charset="0"/>
              </a:rPr>
              <a:t>Current</a:t>
            </a:r>
            <a:r>
              <a:rPr lang="es-CO" sz="1100" dirty="0">
                <a:latin typeface="+mn-lt"/>
                <a:ea typeface="Calibri" panose="020F0502020204030204" pitchFamily="34" charset="0"/>
                <a:cs typeface="Times New Roman" panose="02020603050405020304" pitchFamily="18" charset="0"/>
              </a:rPr>
              <a:t> Osteoporosis </a:t>
            </a:r>
            <a:r>
              <a:rPr lang="es-CO" sz="1100" dirty="0" err="1">
                <a:latin typeface="+mn-lt"/>
                <a:ea typeface="Calibri" panose="020F0502020204030204" pitchFamily="34" charset="0"/>
                <a:cs typeface="Times New Roman" panose="02020603050405020304" pitchFamily="18" charset="0"/>
              </a:rPr>
              <a:t>Reports</a:t>
            </a:r>
            <a:r>
              <a:rPr lang="es-CO" sz="1100" dirty="0">
                <a:latin typeface="+mn-lt"/>
                <a:ea typeface="Calibri" panose="020F0502020204030204" pitchFamily="34" charset="0"/>
                <a:cs typeface="Times New Roman" panose="02020603050405020304" pitchFamily="18" charset="0"/>
              </a:rPr>
              <a:t> 2006, 4:21–27</a:t>
            </a:r>
          </a:p>
          <a:p>
            <a:pPr marL="342900" indent="-342900" algn="just">
              <a:spcAft>
                <a:spcPts val="800"/>
              </a:spcAft>
              <a:buFont typeface="+mj-lt"/>
              <a:buAutoNum type="arabicPeriod"/>
            </a:pPr>
            <a:r>
              <a:rPr lang="en-US" sz="1100" dirty="0">
                <a:latin typeface="+mn-lt"/>
                <a:cs typeface="Times New Roman" panose="02020603050405020304" pitchFamily="18" charset="0"/>
              </a:rPr>
              <a:t>Lindsay, B., </a:t>
            </a:r>
            <a:r>
              <a:rPr lang="en-US" sz="1100" dirty="0" err="1">
                <a:latin typeface="+mn-lt"/>
                <a:cs typeface="Times New Roman" panose="02020603050405020304" pitchFamily="18" charset="0"/>
              </a:rPr>
              <a:t>Olufade</a:t>
            </a:r>
            <a:r>
              <a:rPr lang="en-US" sz="1100" dirty="0">
                <a:latin typeface="+mn-lt"/>
                <a:cs typeface="Times New Roman" panose="02020603050405020304" pitchFamily="18" charset="0"/>
              </a:rPr>
              <a:t>, </a:t>
            </a:r>
            <a:r>
              <a:rPr lang="pl-PL" sz="1100" dirty="0">
                <a:latin typeface="+mn-lt"/>
              </a:rPr>
              <a:t>Arch Osteoporos (2016) 11: 19</a:t>
            </a:r>
            <a:endParaRPr lang="es-CO" sz="1100" dirty="0">
              <a:latin typeface="+mn-lt"/>
              <a:cs typeface="Times New Roman" panose="02020603050405020304" pitchFamily="18" charset="0"/>
            </a:endParaRPr>
          </a:p>
          <a:p>
            <a:pPr marL="342900" lvl="0" indent="-342900" algn="just">
              <a:spcAft>
                <a:spcPts val="800"/>
              </a:spcAft>
              <a:buFont typeface="+mj-lt"/>
              <a:buAutoNum type="arabicPeriod"/>
            </a:pPr>
            <a:endParaRPr lang="es-CO" sz="1100" dirty="0">
              <a:latin typeface="+mn-lt"/>
              <a:ea typeface="Calibri" panose="020F0502020204030204" pitchFamily="34" charset="0"/>
              <a:cs typeface="Times New Roman" panose="02020603050405020304" pitchFamily="18" charset="0"/>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2500"/>
                            </p:stCondLst>
                            <p:childTnLst>
                              <p:par>
                                <p:cTn id="17" presetID="10" presetClass="entr" presetSubtype="0" fill="hold" grpId="0" nodeType="afterEffect">
                                  <p:stCondLst>
                                    <p:cond delay="50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4500"/>
                            </p:stCondLst>
                            <p:childTnLst>
                              <p:par>
                                <p:cTn id="25" presetID="10" presetClass="entr" presetSubtype="0" fill="hold" grpId="0" nodeType="afterEffect">
                                  <p:stCondLst>
                                    <p:cond delay="50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4" name="Marcador de imagen 3"/>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t="7954" r="19538" b="7954"/>
          <a:stretch/>
        </p:blipFill>
        <p:spPr>
          <a:xfrm>
            <a:off x="7218695" y="103656"/>
            <a:ext cx="4869394" cy="6650687"/>
          </a:xfr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12" name="Text Placeholder 12">
            <a:extLst>
              <a:ext uri="{FF2B5EF4-FFF2-40B4-BE49-F238E27FC236}">
                <a16:creationId xmlns:a16="http://schemas.microsoft.com/office/drawing/2014/main" xmlns="" id="{14D96874-8149-465A-A260-3870E6628A3F}"/>
              </a:ext>
            </a:extLst>
          </p:cNvPr>
          <p:cNvSpPr txBox="1">
            <a:spLocks/>
          </p:cNvSpPr>
          <p:nvPr/>
        </p:nvSpPr>
        <p:spPr bwMode="auto">
          <a:xfrm>
            <a:off x="449033" y="2069707"/>
            <a:ext cx="6122453" cy="27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CO" sz="4000" dirty="0"/>
              <a:t>Diferencias en adherencia de acuerdo con el grupo farmacológico </a:t>
            </a:r>
            <a:endParaRPr lang="es-CO" sz="2800" dirty="0"/>
          </a:p>
        </p:txBody>
      </p:sp>
    </p:spTree>
    <p:extLst>
      <p:ext uri="{BB962C8B-B14F-4D97-AF65-F5344CB8AC3E}">
        <p14:creationId xmlns:p14="http://schemas.microsoft.com/office/powerpoint/2010/main" val="1290815271"/>
      </p:ext>
    </p:extLst>
  </p:cSld>
  <p:clrMapOvr>
    <a:masterClrMapping/>
  </p:clrMapOvr>
  <p:transition xmlns:p14="http://schemas.microsoft.com/office/powerpoint/2010/mai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930F5B8-F8C8-4DEA-8E6D-F47D2511705B}"/>
              </a:ext>
            </a:extLst>
          </p:cNvPr>
          <p:cNvSpPr>
            <a:spLocks noGrp="1"/>
          </p:cNvSpPr>
          <p:nvPr>
            <p:ph type="title"/>
          </p:nvPr>
        </p:nvSpPr>
        <p:spPr>
          <a:xfrm>
            <a:off x="385011" y="263210"/>
            <a:ext cx="10515600" cy="1325563"/>
          </a:xfrm>
        </p:spPr>
        <p:txBody>
          <a:bodyPr/>
          <a:lstStyle/>
          <a:p>
            <a:r>
              <a:rPr lang="es-ES_tradnl" b="1" dirty="0">
                <a:latin typeface="Imago"/>
                <a:cs typeface="Imago"/>
              </a:rPr>
              <a:t> Calcio y vitamina D </a:t>
            </a:r>
            <a:endParaRPr lang="es-CO" dirty="0"/>
          </a:p>
        </p:txBody>
      </p:sp>
      <p:sp>
        <p:nvSpPr>
          <p:cNvPr id="4" name="Marcador de contenido 3">
            <a:extLst>
              <a:ext uri="{FF2B5EF4-FFF2-40B4-BE49-F238E27FC236}">
                <a16:creationId xmlns:a16="http://schemas.microsoft.com/office/drawing/2014/main" xmlns="" id="{5D03C0AD-B04A-49C4-AFF5-4CD0F08E6200}"/>
              </a:ext>
            </a:extLst>
          </p:cNvPr>
          <p:cNvSpPr>
            <a:spLocks noGrp="1"/>
          </p:cNvSpPr>
          <p:nvPr>
            <p:ph idx="1"/>
          </p:nvPr>
        </p:nvSpPr>
        <p:spPr>
          <a:xfrm>
            <a:off x="385011" y="1253331"/>
            <a:ext cx="5710989" cy="4351338"/>
          </a:xfrm>
        </p:spPr>
        <p:txBody>
          <a:bodyPr anchor="ctr"/>
          <a:lstStyle/>
          <a:p>
            <a:pPr marL="0" indent="0">
              <a:buNone/>
            </a:pPr>
            <a:r>
              <a:rPr lang="es-CO" dirty="0"/>
              <a:t>La Adherencia a suplementos de calcio y vitamina D es 60 % a 3 años en estudios de prevención primaria de fracturas </a:t>
            </a:r>
            <a:r>
              <a:rPr lang="es-CO" baseline="30000" dirty="0"/>
              <a:t>1</a:t>
            </a:r>
            <a:r>
              <a:rPr lang="es-CO" dirty="0"/>
              <a:t> </a:t>
            </a:r>
          </a:p>
          <a:p>
            <a:pPr marL="0" indent="0">
              <a:buNone/>
            </a:pPr>
            <a:r>
              <a:rPr lang="es-CO" dirty="0"/>
              <a:t>y </a:t>
            </a:r>
          </a:p>
          <a:p>
            <a:pPr marL="0" indent="0">
              <a:buNone/>
            </a:pPr>
            <a:r>
              <a:rPr lang="es-CO" dirty="0"/>
              <a:t>42 % a 2 años en estudios de prevención secundaria de fracturas.</a:t>
            </a:r>
            <a:r>
              <a:rPr lang="es-CO" baseline="30000" dirty="0"/>
              <a:t>2</a:t>
            </a:r>
          </a:p>
        </p:txBody>
      </p:sp>
      <p:sp>
        <p:nvSpPr>
          <p:cNvPr id="7" name="Rectángulo 6">
            <a:extLst>
              <a:ext uri="{FF2B5EF4-FFF2-40B4-BE49-F238E27FC236}">
                <a16:creationId xmlns:a16="http://schemas.microsoft.com/office/drawing/2014/main" xmlns="" id="{D1A0DCF4-0212-417B-BAD8-116C03F2DD24}"/>
              </a:ext>
            </a:extLst>
          </p:cNvPr>
          <p:cNvSpPr/>
          <p:nvPr/>
        </p:nvSpPr>
        <p:spPr>
          <a:xfrm>
            <a:off x="385011" y="6092765"/>
            <a:ext cx="6096000" cy="400110"/>
          </a:xfrm>
          <a:prstGeom prst="rect">
            <a:avLst/>
          </a:prstGeom>
        </p:spPr>
        <p:txBody>
          <a:bodyPr>
            <a:spAutoFit/>
          </a:bodyPr>
          <a:lstStyle/>
          <a:p>
            <a:pPr marL="228600" indent="-228600">
              <a:buFont typeface="+mj-lt"/>
              <a:buAutoNum type="arabicPeriod"/>
            </a:pPr>
            <a:r>
              <a:rPr lang="es-CO" sz="1000" dirty="0"/>
              <a:t>Jackson RD, </a:t>
            </a:r>
            <a:r>
              <a:rPr lang="es-CO" sz="1000" dirty="0" err="1"/>
              <a:t>LaCroix</a:t>
            </a:r>
            <a:r>
              <a:rPr lang="es-CO" sz="1000" dirty="0"/>
              <a:t> AZ, </a:t>
            </a:r>
            <a:r>
              <a:rPr lang="es-CO" sz="1000" dirty="0" err="1"/>
              <a:t>Gass</a:t>
            </a:r>
            <a:r>
              <a:rPr lang="es-CO" sz="1000" dirty="0"/>
              <a:t> M et al (2006) N Engl J </a:t>
            </a:r>
            <a:r>
              <a:rPr lang="es-CO" sz="1000" dirty="0" err="1"/>
              <a:t>Med</a:t>
            </a:r>
            <a:r>
              <a:rPr lang="es-CO" sz="1000" dirty="0"/>
              <a:t> 354:669–683</a:t>
            </a:r>
          </a:p>
          <a:p>
            <a:pPr marL="228600" indent="-228600">
              <a:buFont typeface="+mj-lt"/>
              <a:buAutoNum type="arabicPeriod"/>
            </a:pPr>
            <a:r>
              <a:rPr lang="en-US" sz="1000" dirty="0"/>
              <a:t>Grant AM, </a:t>
            </a:r>
            <a:r>
              <a:rPr lang="en-US" sz="1000" dirty="0" err="1"/>
              <a:t>Avenell</a:t>
            </a:r>
            <a:r>
              <a:rPr lang="en-US" sz="1000" dirty="0"/>
              <a:t> A, Campbell MK et al (2005) Lancet 365:1621–1628</a:t>
            </a:r>
            <a:endParaRPr lang="es-CO" sz="1000" dirty="0"/>
          </a:p>
        </p:txBody>
      </p:sp>
      <p:pic>
        <p:nvPicPr>
          <p:cNvPr id="5" name="Imagen 4" descr="Imagen que contiene copa, interior, mesa, plato&#10;&#10;Descripción generada automáticamente">
            <a:extLst>
              <a:ext uri="{FF2B5EF4-FFF2-40B4-BE49-F238E27FC236}">
                <a16:creationId xmlns:a16="http://schemas.microsoft.com/office/drawing/2014/main" xmlns="" id="{9AD96F7B-51B3-478E-B99E-112EB65AC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22836" y="1478280"/>
            <a:ext cx="5852160" cy="3901440"/>
          </a:xfrm>
          <a:prstGeom prst="rect">
            <a:avLst/>
          </a:prstGeom>
        </p:spPr>
      </p:pic>
      <p:sp>
        <p:nvSpPr>
          <p:cNvPr id="8" name="Rectángulo 7">
            <a:extLst>
              <a:ext uri="{FF2B5EF4-FFF2-40B4-BE49-F238E27FC236}">
                <a16:creationId xmlns:a16="http://schemas.microsoft.com/office/drawing/2014/main" xmlns="" id="{D040769E-81C6-4BDA-9751-ACCEC4D07546}"/>
              </a:ext>
            </a:extLst>
          </p:cNvPr>
          <p:cNvSpPr/>
          <p:nvPr/>
        </p:nvSpPr>
        <p:spPr>
          <a:xfrm>
            <a:off x="9397660" y="5379720"/>
            <a:ext cx="2677336" cy="261610"/>
          </a:xfrm>
          <a:prstGeom prst="rect">
            <a:avLst/>
          </a:prstGeom>
        </p:spPr>
        <p:txBody>
          <a:bodyPr wrap="none">
            <a:spAutoFit/>
          </a:bodyPr>
          <a:lstStyle/>
          <a:p>
            <a:r>
              <a:rPr lang="es-CO" sz="1100" dirty="0">
                <a:latin typeface="Helvetica Neue"/>
              </a:rPr>
              <a:t>Imagen de Steve </a:t>
            </a:r>
            <a:r>
              <a:rPr lang="es-CO" sz="1100" dirty="0" err="1">
                <a:latin typeface="Helvetica Neue"/>
              </a:rPr>
              <a:t>Buissinne</a:t>
            </a:r>
            <a:r>
              <a:rPr lang="es-CO" sz="1100" dirty="0">
                <a:latin typeface="Helvetica Neue"/>
              </a:rPr>
              <a:t> en </a:t>
            </a:r>
            <a:r>
              <a:rPr lang="es-CO" sz="1100" dirty="0" err="1">
                <a:latin typeface="Helvetica Neue"/>
                <a:hlinkClick r:id="rId4">
                  <a:extLst>
                    <a:ext uri="{A12FA001-AC4F-418D-AE19-62706E023703}">
                      <ahyp:hlinkClr xmlns="" xmlns:ahyp="http://schemas.microsoft.com/office/drawing/2018/hyperlinkcolor" val="tx"/>
                    </a:ext>
                  </a:extLst>
                </a:hlinkClick>
              </a:rPr>
              <a:t>Pixabay</a:t>
            </a:r>
            <a:r>
              <a:rPr lang="es-CO" sz="1100" dirty="0">
                <a:latin typeface="Helvetica Neue"/>
              </a:rPr>
              <a:t> </a:t>
            </a:r>
            <a:endParaRPr lang="es-CO" sz="1100" dirty="0"/>
          </a:p>
        </p:txBody>
      </p:sp>
      <p:pic>
        <p:nvPicPr>
          <p:cNvPr id="11" name="Imagen 10">
            <a:extLst>
              <a:ext uri="{FF2B5EF4-FFF2-40B4-BE49-F238E27FC236}">
                <a16:creationId xmlns:a16="http://schemas.microsoft.com/office/drawing/2014/main" xmlns="" id="{AFB195BB-1636-45E1-B30F-3FE3523BFD6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2695513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5BE2111-1AC0-4DEE-9C8D-B387DC0382DE}"/>
              </a:ext>
            </a:extLst>
          </p:cNvPr>
          <p:cNvSpPr>
            <a:spLocks noGrp="1"/>
          </p:cNvSpPr>
          <p:nvPr>
            <p:ph type="title"/>
          </p:nvPr>
        </p:nvSpPr>
        <p:spPr>
          <a:xfrm>
            <a:off x="838200" y="0"/>
            <a:ext cx="10515600" cy="1325563"/>
          </a:xfrm>
        </p:spPr>
        <p:txBody>
          <a:bodyPr/>
          <a:lstStyle/>
          <a:p>
            <a:pPr algn="ctr"/>
            <a:r>
              <a:rPr lang="es-CO" sz="4000" dirty="0"/>
              <a:t>Adherencia a Bifosfonatos </a:t>
            </a:r>
          </a:p>
        </p:txBody>
      </p:sp>
      <p:sp>
        <p:nvSpPr>
          <p:cNvPr id="3" name="Marcador de contenido 2">
            <a:extLst>
              <a:ext uri="{FF2B5EF4-FFF2-40B4-BE49-F238E27FC236}">
                <a16:creationId xmlns:a16="http://schemas.microsoft.com/office/drawing/2014/main" xmlns="" id="{AF4F6E62-F8F6-4A9A-A5B1-F13EFE5398B6}"/>
              </a:ext>
            </a:extLst>
          </p:cNvPr>
          <p:cNvSpPr>
            <a:spLocks noGrp="1"/>
          </p:cNvSpPr>
          <p:nvPr>
            <p:ph idx="1"/>
          </p:nvPr>
        </p:nvSpPr>
        <p:spPr>
          <a:xfrm>
            <a:off x="5231444" y="1325563"/>
            <a:ext cx="6567948" cy="4388232"/>
          </a:xfrm>
        </p:spPr>
        <p:txBody>
          <a:bodyPr anchor="ctr">
            <a:normAutofit/>
          </a:bodyPr>
          <a:lstStyle/>
          <a:p>
            <a:pPr>
              <a:buFont typeface="Arial" panose="020B0604020202020204" pitchFamily="34" charset="0"/>
              <a:buChar char="•"/>
            </a:pPr>
            <a:r>
              <a:rPr lang="es-CO" sz="2400" dirty="0"/>
              <a:t>1/3 de los prescritos no tienen adherencia y es menor para alendronato genérico</a:t>
            </a:r>
          </a:p>
          <a:p>
            <a:pPr>
              <a:buFont typeface="Arial" panose="020B0604020202020204" pitchFamily="34" charset="0"/>
              <a:buChar char="•"/>
            </a:pPr>
            <a:r>
              <a:rPr lang="es-CO" sz="2400" b="1" i="1" dirty="0"/>
              <a:t>Orales : </a:t>
            </a:r>
          </a:p>
          <a:p>
            <a:pPr marL="0" indent="0">
              <a:buNone/>
            </a:pPr>
            <a:r>
              <a:rPr lang="es-CO" sz="2400" dirty="0"/>
              <a:t>Adherencia en primer año : 30 %</a:t>
            </a:r>
          </a:p>
          <a:p>
            <a:pPr marL="0" indent="0">
              <a:buNone/>
            </a:pPr>
            <a:r>
              <a:rPr lang="es-CO" sz="2400" dirty="0"/>
              <a:t>Segundo año 30-40 %</a:t>
            </a:r>
          </a:p>
          <a:p>
            <a:pPr>
              <a:buFont typeface="Arial" panose="020B0604020202020204" pitchFamily="34" charset="0"/>
              <a:buChar char="•"/>
            </a:pPr>
            <a:r>
              <a:rPr lang="es-CO" sz="2400" b="1" i="1" dirty="0"/>
              <a:t>Inyectables:</a:t>
            </a:r>
          </a:p>
          <a:p>
            <a:pPr marL="0" indent="0">
              <a:buNone/>
            </a:pPr>
            <a:r>
              <a:rPr lang="es-CO" sz="2400" dirty="0"/>
              <a:t>Adherencia en primer año : ácido ibandronico (69.1%), ácido zoledronico (59,2%)</a:t>
            </a:r>
          </a:p>
          <a:p>
            <a:pPr marL="0" indent="0">
              <a:buNone/>
            </a:pPr>
            <a:r>
              <a:rPr lang="es-CO" sz="2400" dirty="0"/>
              <a:t>Segundo año: ácido ibandronico(87,5%) , ácido zoledronico(79.8%)</a:t>
            </a:r>
          </a:p>
        </p:txBody>
      </p:sp>
      <p:pic>
        <p:nvPicPr>
          <p:cNvPr id="9" name="Imagen 8">
            <a:extLst>
              <a:ext uri="{FF2B5EF4-FFF2-40B4-BE49-F238E27FC236}">
                <a16:creationId xmlns:a16="http://schemas.microsoft.com/office/drawing/2014/main" xmlns="" id="{D719B04C-82FF-42C3-AC00-02E9A92653E5}"/>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8690" r="10146"/>
          <a:stretch/>
        </p:blipFill>
        <p:spPr>
          <a:xfrm>
            <a:off x="289369" y="1558643"/>
            <a:ext cx="4437882" cy="3740713"/>
          </a:xfrm>
          <a:prstGeom prst="rect">
            <a:avLst/>
          </a:prstGeom>
        </p:spPr>
      </p:pic>
      <p:sp>
        <p:nvSpPr>
          <p:cNvPr id="11" name="CuadroTexto 10">
            <a:extLst>
              <a:ext uri="{FF2B5EF4-FFF2-40B4-BE49-F238E27FC236}">
                <a16:creationId xmlns:a16="http://schemas.microsoft.com/office/drawing/2014/main" xmlns="" id="{B39E1317-64C4-47C5-87AA-EB89F7D4F3B9}"/>
              </a:ext>
            </a:extLst>
          </p:cNvPr>
          <p:cNvSpPr txBox="1"/>
          <p:nvPr/>
        </p:nvSpPr>
        <p:spPr>
          <a:xfrm>
            <a:off x="2132380" y="6291238"/>
            <a:ext cx="3979053" cy="246221"/>
          </a:xfrm>
          <a:prstGeom prst="rect">
            <a:avLst/>
          </a:prstGeom>
          <a:noFill/>
        </p:spPr>
        <p:txBody>
          <a:bodyPr wrap="square" rtlCol="0">
            <a:spAutoFit/>
          </a:bodyPr>
          <a:lstStyle/>
          <a:p>
            <a:r>
              <a:rPr lang="es-CO" sz="1000" dirty="0">
                <a:solidFill>
                  <a:schemeClr val="bg1"/>
                </a:solidFill>
              </a:rPr>
              <a:t>www.depositphotos.com</a:t>
            </a:r>
          </a:p>
        </p:txBody>
      </p:sp>
      <p:sp>
        <p:nvSpPr>
          <p:cNvPr id="4" name="Rectángulo 3">
            <a:extLst>
              <a:ext uri="{FF2B5EF4-FFF2-40B4-BE49-F238E27FC236}">
                <a16:creationId xmlns:a16="http://schemas.microsoft.com/office/drawing/2014/main" xmlns="" id="{029DFA02-58A4-4CC3-A35D-BAC2A92A746D}"/>
              </a:ext>
            </a:extLst>
          </p:cNvPr>
          <p:cNvSpPr/>
          <p:nvPr/>
        </p:nvSpPr>
        <p:spPr>
          <a:xfrm>
            <a:off x="838200" y="5946875"/>
            <a:ext cx="10961192" cy="461665"/>
          </a:xfrm>
          <a:prstGeom prst="rect">
            <a:avLst/>
          </a:prstGeom>
        </p:spPr>
        <p:txBody>
          <a:bodyPr wrap="square">
            <a:spAutoFit/>
          </a:bodyPr>
          <a:lstStyle/>
          <a:p>
            <a:pPr algn="ctr"/>
            <a:r>
              <a:rPr lang="es-CO" sz="2400" b="1" dirty="0">
                <a:solidFill>
                  <a:srgbClr val="FF0000"/>
                </a:solidFill>
              </a:rPr>
              <a:t>Falta de adherencia incrementa el riesgo de fracturas y  de  hospitalizaciones</a:t>
            </a:r>
          </a:p>
        </p:txBody>
      </p:sp>
      <p:pic>
        <p:nvPicPr>
          <p:cNvPr id="8" name="Imagen 7">
            <a:extLst>
              <a:ext uri="{FF2B5EF4-FFF2-40B4-BE49-F238E27FC236}">
                <a16:creationId xmlns:a16="http://schemas.microsoft.com/office/drawing/2014/main" xmlns="" id="{72C33355-E3C0-465F-9EAB-9E9837647DA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8773083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3"/>
          <p:cNvSpPr txBox="1">
            <a:spLocks/>
          </p:cNvSpPr>
          <p:nvPr/>
        </p:nvSpPr>
        <p:spPr bwMode="auto">
          <a:xfrm>
            <a:off x="1221571" y="2145208"/>
            <a:ext cx="10898809" cy="266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rtl="0" fontAlgn="base">
              <a:lnSpc>
                <a:spcPct val="100000"/>
              </a:lnSpc>
              <a:spcBef>
                <a:spcPts val="0"/>
              </a:spcBef>
              <a:spcAft>
                <a:spcPct val="0"/>
              </a:spcAft>
              <a:buFontTx/>
              <a:buNone/>
              <a:defRPr sz="1100" b="0" i="0" kern="1200" baseline="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endParaRPr lang="es-CO" sz="6000" dirty="0"/>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sp>
        <p:nvSpPr>
          <p:cNvPr id="5" name="object 2">
            <a:extLst>
              <a:ext uri="{FF2B5EF4-FFF2-40B4-BE49-F238E27FC236}">
                <a16:creationId xmlns:a16="http://schemas.microsoft.com/office/drawing/2014/main" xmlns="" id="{910D2185-485C-4190-9C08-0DA047F0E0F0}"/>
              </a:ext>
            </a:extLst>
          </p:cNvPr>
          <p:cNvSpPr txBox="1">
            <a:spLocks/>
          </p:cNvSpPr>
          <p:nvPr/>
        </p:nvSpPr>
        <p:spPr>
          <a:xfrm>
            <a:off x="273754" y="381078"/>
            <a:ext cx="11599121" cy="850488"/>
          </a:xfrm>
          <a:prstGeom prst="rect">
            <a:avLst/>
          </a:prstGeom>
        </p:spPr>
        <p:txBody>
          <a:bodyPr vert="horz" wrap="square" lIns="0" tIns="54863" rIns="0" bIns="0" rtlCol="0">
            <a:spAutoFit/>
          </a:bodyPr>
          <a:lstStyle>
            <a:lvl1pPr algn="l" rtl="0" fontAlgn="base">
              <a:lnSpc>
                <a:spcPct val="90000"/>
              </a:lnSpc>
              <a:spcBef>
                <a:spcPct val="0"/>
              </a:spcBef>
              <a:spcAft>
                <a:spcPct val="0"/>
              </a:spcAft>
              <a:defRPr sz="4400" b="1" i="1" kern="1200">
                <a:solidFill>
                  <a:srgbClr val="104FB3"/>
                </a:solidFill>
                <a:latin typeface="Myriad Pro"/>
                <a:ea typeface="ヒラギノ角ゴ Pro W3" charset="0"/>
                <a:cs typeface="Myriad Pro"/>
              </a:defRPr>
            </a:lvl1pPr>
            <a:lvl2pPr algn="l" rtl="0" fontAlgn="base">
              <a:lnSpc>
                <a:spcPct val="90000"/>
              </a:lnSpc>
              <a:spcBef>
                <a:spcPct val="0"/>
              </a:spcBef>
              <a:spcAft>
                <a:spcPct val="0"/>
              </a:spcAft>
              <a:defRPr sz="4400">
                <a:solidFill>
                  <a:schemeClr val="tx1"/>
                </a:solidFill>
                <a:latin typeface="Montserrat" charset="0"/>
                <a:ea typeface="ヒラギノ角ゴ Pro W3" charset="0"/>
              </a:defRPr>
            </a:lvl2pPr>
            <a:lvl3pPr algn="l" rtl="0" fontAlgn="base">
              <a:lnSpc>
                <a:spcPct val="90000"/>
              </a:lnSpc>
              <a:spcBef>
                <a:spcPct val="0"/>
              </a:spcBef>
              <a:spcAft>
                <a:spcPct val="0"/>
              </a:spcAft>
              <a:defRPr sz="4400">
                <a:solidFill>
                  <a:schemeClr val="tx1"/>
                </a:solidFill>
                <a:latin typeface="Montserrat" charset="0"/>
                <a:ea typeface="ヒラギノ角ゴ Pro W3" charset="0"/>
              </a:defRPr>
            </a:lvl3pPr>
            <a:lvl4pPr algn="l" rtl="0" fontAlgn="base">
              <a:lnSpc>
                <a:spcPct val="90000"/>
              </a:lnSpc>
              <a:spcBef>
                <a:spcPct val="0"/>
              </a:spcBef>
              <a:spcAft>
                <a:spcPct val="0"/>
              </a:spcAft>
              <a:defRPr sz="4400">
                <a:solidFill>
                  <a:schemeClr val="tx1"/>
                </a:solidFill>
                <a:latin typeface="Montserrat" charset="0"/>
                <a:ea typeface="ヒラギノ角ゴ Pro W3" charset="0"/>
              </a:defRPr>
            </a:lvl4pPr>
            <a:lvl5pPr algn="l" rtl="0" fontAlgn="base">
              <a:lnSpc>
                <a:spcPct val="90000"/>
              </a:lnSpc>
              <a:spcBef>
                <a:spcPct val="0"/>
              </a:spcBef>
              <a:spcAft>
                <a:spcPct val="0"/>
              </a:spcAft>
              <a:defRPr sz="4400">
                <a:solidFill>
                  <a:schemeClr val="tx1"/>
                </a:solidFill>
                <a:latin typeface="Montserrat" charset="0"/>
                <a:ea typeface="ヒラギノ角ゴ Pro W3" charset="0"/>
              </a:defRPr>
            </a:lvl5pPr>
            <a:lvl6pPr marL="457200" algn="l" rtl="0" fontAlgn="base">
              <a:lnSpc>
                <a:spcPct val="90000"/>
              </a:lnSpc>
              <a:spcBef>
                <a:spcPct val="0"/>
              </a:spcBef>
              <a:spcAft>
                <a:spcPct val="0"/>
              </a:spcAft>
              <a:defRPr sz="4400">
                <a:solidFill>
                  <a:schemeClr val="tx1"/>
                </a:solidFill>
                <a:latin typeface="Montserrat" charset="0"/>
                <a:ea typeface="ヒラギノ角ゴ Pro W3" charset="0"/>
              </a:defRPr>
            </a:lvl6pPr>
            <a:lvl7pPr marL="914400" algn="l" rtl="0" fontAlgn="base">
              <a:lnSpc>
                <a:spcPct val="90000"/>
              </a:lnSpc>
              <a:spcBef>
                <a:spcPct val="0"/>
              </a:spcBef>
              <a:spcAft>
                <a:spcPct val="0"/>
              </a:spcAft>
              <a:defRPr sz="4400">
                <a:solidFill>
                  <a:schemeClr val="tx1"/>
                </a:solidFill>
                <a:latin typeface="Montserrat" charset="0"/>
                <a:ea typeface="ヒラギノ角ゴ Pro W3" charset="0"/>
              </a:defRPr>
            </a:lvl7pPr>
            <a:lvl8pPr marL="1371600" algn="l" rtl="0" fontAlgn="base">
              <a:lnSpc>
                <a:spcPct val="90000"/>
              </a:lnSpc>
              <a:spcBef>
                <a:spcPct val="0"/>
              </a:spcBef>
              <a:spcAft>
                <a:spcPct val="0"/>
              </a:spcAft>
              <a:defRPr sz="4400">
                <a:solidFill>
                  <a:schemeClr val="tx1"/>
                </a:solidFill>
                <a:latin typeface="Montserrat" charset="0"/>
                <a:ea typeface="ヒラギノ角ゴ Pro W3" charset="0"/>
              </a:defRPr>
            </a:lvl8pPr>
            <a:lvl9pPr marL="1828800" algn="l" rtl="0" fontAlgn="base">
              <a:lnSpc>
                <a:spcPct val="90000"/>
              </a:lnSpc>
              <a:spcBef>
                <a:spcPct val="0"/>
              </a:spcBef>
              <a:spcAft>
                <a:spcPct val="0"/>
              </a:spcAft>
              <a:defRPr sz="4400">
                <a:solidFill>
                  <a:schemeClr val="tx1"/>
                </a:solidFill>
                <a:latin typeface="Montserrat" charset="0"/>
                <a:ea typeface="ヒラギノ角ゴ Pro W3" charset="0"/>
              </a:defRPr>
            </a:lvl9pPr>
          </a:lstStyle>
          <a:p>
            <a:pPr marL="11430" marR="4572" algn="ctr" eaLnBrk="1" hangingPunct="1">
              <a:lnSpc>
                <a:spcPts val="3060"/>
              </a:lnSpc>
            </a:pPr>
            <a:r>
              <a:rPr lang="es-MX" sz="3600"/>
              <a:t>Adherencia, Cumplimiento y Persistencia fueron  mayores con Denosumab</a:t>
            </a:r>
            <a:endParaRPr lang="es-MX" sz="3600" dirty="0"/>
          </a:p>
        </p:txBody>
      </p:sp>
      <p:grpSp>
        <p:nvGrpSpPr>
          <p:cNvPr id="6" name="Grupo 5">
            <a:extLst>
              <a:ext uri="{FF2B5EF4-FFF2-40B4-BE49-F238E27FC236}">
                <a16:creationId xmlns:a16="http://schemas.microsoft.com/office/drawing/2014/main" xmlns="" id="{D197DB4B-68B3-4F5D-B07D-2B857470E2E5}"/>
              </a:ext>
            </a:extLst>
          </p:cNvPr>
          <p:cNvGrpSpPr/>
          <p:nvPr/>
        </p:nvGrpSpPr>
        <p:grpSpPr>
          <a:xfrm>
            <a:off x="1754847" y="1758791"/>
            <a:ext cx="8690577" cy="4255384"/>
            <a:chOff x="1429534" y="1357507"/>
            <a:chExt cx="9252075" cy="4670114"/>
          </a:xfrm>
        </p:grpSpPr>
        <p:sp>
          <p:nvSpPr>
            <p:cNvPr id="7" name="object 3">
              <a:extLst>
                <a:ext uri="{FF2B5EF4-FFF2-40B4-BE49-F238E27FC236}">
                  <a16:creationId xmlns:a16="http://schemas.microsoft.com/office/drawing/2014/main" xmlns="" id="{1AF10E6B-3F27-4CEE-97FA-80A67B021493}"/>
                </a:ext>
              </a:extLst>
            </p:cNvPr>
            <p:cNvSpPr txBox="1"/>
            <p:nvPr/>
          </p:nvSpPr>
          <p:spPr>
            <a:xfrm>
              <a:off x="1536649" y="5619817"/>
              <a:ext cx="9144960" cy="407804"/>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Arial"/>
                  <a:ea typeface="+mn-ea"/>
                  <a:cs typeface="Arial"/>
                </a:rPr>
                <a:t>RRR = Tasa ratio reduction</a:t>
              </a:r>
            </a:p>
            <a:p>
              <a:pPr marL="11430" marR="0" lvl="0" indent="0" algn="l" defTabSz="822960" rtl="0" eaLnBrk="1" fontAlgn="auto" latinLnBrk="0" hangingPunct="1">
                <a:lnSpc>
                  <a:spcPct val="100000"/>
                </a:lnSpc>
                <a:spcBef>
                  <a:spcPts val="27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Arial"/>
                  <a:ea typeface="+mn-ea"/>
                  <a:cs typeface="Arial"/>
                </a:rPr>
                <a:t>Estimates are based on Cochran-Mantel-Haenszel method stratified by center and Fractura osteoporótica previa.</a:t>
              </a:r>
            </a:p>
          </p:txBody>
        </p:sp>
        <p:sp>
          <p:nvSpPr>
            <p:cNvPr id="8" name="object 5">
              <a:extLst>
                <a:ext uri="{FF2B5EF4-FFF2-40B4-BE49-F238E27FC236}">
                  <a16:creationId xmlns:a16="http://schemas.microsoft.com/office/drawing/2014/main" xmlns="" id="{66FFF621-9C57-499C-99A6-22C40AB809E6}"/>
                </a:ext>
              </a:extLst>
            </p:cNvPr>
            <p:cNvSpPr/>
            <p:nvPr/>
          </p:nvSpPr>
          <p:spPr>
            <a:xfrm>
              <a:off x="2298285" y="3977212"/>
              <a:ext cx="412051" cy="738950"/>
            </a:xfrm>
            <a:custGeom>
              <a:avLst/>
              <a:gdLst/>
              <a:ahLst/>
              <a:cxnLst/>
              <a:rect l="l" t="t" r="r" b="b"/>
              <a:pathLst>
                <a:path w="457835" h="821054">
                  <a:moveTo>
                    <a:pt x="457834" y="0"/>
                  </a:moveTo>
                  <a:lnTo>
                    <a:pt x="0" y="0"/>
                  </a:lnTo>
                  <a:lnTo>
                    <a:pt x="0" y="820648"/>
                  </a:lnTo>
                  <a:lnTo>
                    <a:pt x="457834" y="820648"/>
                  </a:lnTo>
                  <a:lnTo>
                    <a:pt x="457834"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6">
              <a:extLst>
                <a:ext uri="{FF2B5EF4-FFF2-40B4-BE49-F238E27FC236}">
                  <a16:creationId xmlns:a16="http://schemas.microsoft.com/office/drawing/2014/main" xmlns="" id="{715A93EB-E268-4BFB-89AF-A9F799DEC8FC}"/>
                </a:ext>
              </a:extLst>
            </p:cNvPr>
            <p:cNvSpPr/>
            <p:nvPr/>
          </p:nvSpPr>
          <p:spPr>
            <a:xfrm>
              <a:off x="3346073" y="4130260"/>
              <a:ext cx="400621" cy="585788"/>
            </a:xfrm>
            <a:custGeom>
              <a:avLst/>
              <a:gdLst/>
              <a:ahLst/>
              <a:cxnLst/>
              <a:rect l="l" t="t" r="r" b="b"/>
              <a:pathLst>
                <a:path w="445135" h="650875">
                  <a:moveTo>
                    <a:pt x="444754" y="0"/>
                  </a:moveTo>
                  <a:lnTo>
                    <a:pt x="0" y="0"/>
                  </a:lnTo>
                  <a:lnTo>
                    <a:pt x="0" y="650595"/>
                  </a:lnTo>
                  <a:lnTo>
                    <a:pt x="444754" y="650595"/>
                  </a:lnTo>
                  <a:lnTo>
                    <a:pt x="444754"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7">
              <a:extLst>
                <a:ext uri="{FF2B5EF4-FFF2-40B4-BE49-F238E27FC236}">
                  <a16:creationId xmlns:a16="http://schemas.microsoft.com/office/drawing/2014/main" xmlns="" id="{6EB29C16-8DFE-45CA-B75F-524CD4B71B86}"/>
                </a:ext>
              </a:extLst>
            </p:cNvPr>
            <p:cNvSpPr/>
            <p:nvPr/>
          </p:nvSpPr>
          <p:spPr>
            <a:xfrm>
              <a:off x="4393861" y="4130260"/>
              <a:ext cx="400621" cy="585788"/>
            </a:xfrm>
            <a:custGeom>
              <a:avLst/>
              <a:gdLst/>
              <a:ahLst/>
              <a:cxnLst/>
              <a:rect l="l" t="t" r="r" b="b"/>
              <a:pathLst>
                <a:path w="445135" h="650875">
                  <a:moveTo>
                    <a:pt x="444753" y="0"/>
                  </a:moveTo>
                  <a:lnTo>
                    <a:pt x="0" y="0"/>
                  </a:lnTo>
                  <a:lnTo>
                    <a:pt x="0" y="650595"/>
                  </a:lnTo>
                  <a:lnTo>
                    <a:pt x="444753" y="650595"/>
                  </a:lnTo>
                  <a:lnTo>
                    <a:pt x="444753"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8">
              <a:extLst>
                <a:ext uri="{FF2B5EF4-FFF2-40B4-BE49-F238E27FC236}">
                  <a16:creationId xmlns:a16="http://schemas.microsoft.com/office/drawing/2014/main" xmlns="" id="{97B8F348-6596-4A5C-AB9B-074C4D131CD7}"/>
                </a:ext>
              </a:extLst>
            </p:cNvPr>
            <p:cNvSpPr/>
            <p:nvPr/>
          </p:nvSpPr>
          <p:spPr>
            <a:xfrm>
              <a:off x="2710337" y="3259053"/>
              <a:ext cx="400621" cy="1456754"/>
            </a:xfrm>
            <a:custGeom>
              <a:avLst/>
              <a:gdLst/>
              <a:ahLst/>
              <a:cxnLst/>
              <a:rect l="l" t="t" r="r" b="b"/>
              <a:pathLst>
                <a:path w="445135" h="1618614">
                  <a:moveTo>
                    <a:pt x="444754" y="0"/>
                  </a:moveTo>
                  <a:lnTo>
                    <a:pt x="0" y="0"/>
                  </a:lnTo>
                  <a:lnTo>
                    <a:pt x="0" y="1618602"/>
                  </a:lnTo>
                  <a:lnTo>
                    <a:pt x="444754" y="1618602"/>
                  </a:lnTo>
                  <a:lnTo>
                    <a:pt x="444754" y="0"/>
                  </a:lnTo>
                  <a:close/>
                </a:path>
              </a:pathLst>
            </a:custGeom>
            <a:solidFill>
              <a:srgbClr val="E5949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9">
              <a:extLst>
                <a:ext uri="{FF2B5EF4-FFF2-40B4-BE49-F238E27FC236}">
                  <a16:creationId xmlns:a16="http://schemas.microsoft.com/office/drawing/2014/main" xmlns="" id="{29DCE657-72CA-40D8-B5D8-6EC875F2C1BA}"/>
                </a:ext>
              </a:extLst>
            </p:cNvPr>
            <p:cNvSpPr/>
            <p:nvPr/>
          </p:nvSpPr>
          <p:spPr>
            <a:xfrm>
              <a:off x="3746352" y="3365009"/>
              <a:ext cx="412051" cy="1351026"/>
            </a:xfrm>
            <a:custGeom>
              <a:avLst/>
              <a:gdLst/>
              <a:ahLst/>
              <a:cxnLst/>
              <a:rect l="l" t="t" r="r" b="b"/>
              <a:pathLst>
                <a:path w="457835" h="1501139">
                  <a:moveTo>
                    <a:pt x="457834" y="0"/>
                  </a:moveTo>
                  <a:lnTo>
                    <a:pt x="0" y="0"/>
                  </a:lnTo>
                  <a:lnTo>
                    <a:pt x="0" y="1500873"/>
                  </a:lnTo>
                  <a:lnTo>
                    <a:pt x="457834" y="1500873"/>
                  </a:lnTo>
                  <a:lnTo>
                    <a:pt x="457834" y="0"/>
                  </a:lnTo>
                  <a:close/>
                </a:path>
              </a:pathLst>
            </a:custGeom>
            <a:solidFill>
              <a:srgbClr val="E5949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0">
              <a:extLst>
                <a:ext uri="{FF2B5EF4-FFF2-40B4-BE49-F238E27FC236}">
                  <a16:creationId xmlns:a16="http://schemas.microsoft.com/office/drawing/2014/main" xmlns="" id="{6EC4CBE3-18B4-4E0C-9262-22E740A23183}"/>
                </a:ext>
              </a:extLst>
            </p:cNvPr>
            <p:cNvSpPr/>
            <p:nvPr/>
          </p:nvSpPr>
          <p:spPr>
            <a:xfrm>
              <a:off x="4794128" y="3459193"/>
              <a:ext cx="412051" cy="1256729"/>
            </a:xfrm>
            <a:custGeom>
              <a:avLst/>
              <a:gdLst/>
              <a:ahLst/>
              <a:cxnLst/>
              <a:rect l="l" t="t" r="r" b="b"/>
              <a:pathLst>
                <a:path w="457835" h="1396364">
                  <a:moveTo>
                    <a:pt x="457835" y="0"/>
                  </a:moveTo>
                  <a:lnTo>
                    <a:pt x="0" y="0"/>
                  </a:lnTo>
                  <a:lnTo>
                    <a:pt x="0" y="1396225"/>
                  </a:lnTo>
                  <a:lnTo>
                    <a:pt x="457835" y="1396225"/>
                  </a:lnTo>
                  <a:lnTo>
                    <a:pt x="457835" y="0"/>
                  </a:lnTo>
                  <a:close/>
                </a:path>
              </a:pathLst>
            </a:custGeom>
            <a:solidFill>
              <a:srgbClr val="E5949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1">
              <a:extLst>
                <a:ext uri="{FF2B5EF4-FFF2-40B4-BE49-F238E27FC236}">
                  <a16:creationId xmlns:a16="http://schemas.microsoft.com/office/drawing/2014/main" xmlns="" id="{F217EB35-4857-4233-96E1-283F713381EF}"/>
                </a:ext>
              </a:extLst>
            </p:cNvPr>
            <p:cNvSpPr/>
            <p:nvPr/>
          </p:nvSpPr>
          <p:spPr>
            <a:xfrm>
              <a:off x="2181268" y="2227750"/>
              <a:ext cx="0" cy="2488311"/>
            </a:xfrm>
            <a:custGeom>
              <a:avLst/>
              <a:gdLst/>
              <a:ahLst/>
              <a:cxnLst/>
              <a:rect l="l" t="t" r="r" b="b"/>
              <a:pathLst>
                <a:path h="2764790">
                  <a:moveTo>
                    <a:pt x="0" y="2764497"/>
                  </a:moveTo>
                  <a:lnTo>
                    <a:pt x="0"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8" name="object 12">
              <a:extLst>
                <a:ext uri="{FF2B5EF4-FFF2-40B4-BE49-F238E27FC236}">
                  <a16:creationId xmlns:a16="http://schemas.microsoft.com/office/drawing/2014/main" xmlns="" id="{C5787F39-49C5-4F55-A175-14A1626B2059}"/>
                </a:ext>
              </a:extLst>
            </p:cNvPr>
            <p:cNvSpPr/>
            <p:nvPr/>
          </p:nvSpPr>
          <p:spPr>
            <a:xfrm>
              <a:off x="2133453" y="4715799"/>
              <a:ext cx="47435" cy="0"/>
            </a:xfrm>
            <a:custGeom>
              <a:avLst/>
              <a:gdLst/>
              <a:ahLst/>
              <a:cxnLst/>
              <a:rect l="l" t="t" r="r" b="b"/>
              <a:pathLst>
                <a:path w="52705">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19" name="object 13">
              <a:extLst>
                <a:ext uri="{FF2B5EF4-FFF2-40B4-BE49-F238E27FC236}">
                  <a16:creationId xmlns:a16="http://schemas.microsoft.com/office/drawing/2014/main" xmlns="" id="{1794B673-800A-4E6E-9CE2-B32BBBFBB9AF}"/>
                </a:ext>
              </a:extLst>
            </p:cNvPr>
            <p:cNvSpPr/>
            <p:nvPr/>
          </p:nvSpPr>
          <p:spPr>
            <a:xfrm>
              <a:off x="2133453" y="4094944"/>
              <a:ext cx="47435" cy="0"/>
            </a:xfrm>
            <a:custGeom>
              <a:avLst/>
              <a:gdLst/>
              <a:ahLst/>
              <a:cxnLst/>
              <a:rect l="l" t="t" r="r" b="b"/>
              <a:pathLst>
                <a:path w="52705">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14">
              <a:extLst>
                <a:ext uri="{FF2B5EF4-FFF2-40B4-BE49-F238E27FC236}">
                  <a16:creationId xmlns:a16="http://schemas.microsoft.com/office/drawing/2014/main" xmlns="" id="{0E8634C9-EE45-4A7F-A7E9-A4044DCEA5A8}"/>
                </a:ext>
              </a:extLst>
            </p:cNvPr>
            <p:cNvSpPr/>
            <p:nvPr/>
          </p:nvSpPr>
          <p:spPr>
            <a:xfrm>
              <a:off x="2133453" y="3470969"/>
              <a:ext cx="47435" cy="0"/>
            </a:xfrm>
            <a:custGeom>
              <a:avLst/>
              <a:gdLst/>
              <a:ahLst/>
              <a:cxnLst/>
              <a:rect l="l" t="t" r="r" b="b"/>
              <a:pathLst>
                <a:path w="52705">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21" name="object 15">
              <a:extLst>
                <a:ext uri="{FF2B5EF4-FFF2-40B4-BE49-F238E27FC236}">
                  <a16:creationId xmlns:a16="http://schemas.microsoft.com/office/drawing/2014/main" xmlns="" id="{F5B0FA86-DF23-4585-ACEA-3AE00B6C93F5}"/>
                </a:ext>
              </a:extLst>
            </p:cNvPr>
            <p:cNvSpPr/>
            <p:nvPr/>
          </p:nvSpPr>
          <p:spPr>
            <a:xfrm>
              <a:off x="2133453" y="2847005"/>
              <a:ext cx="47435" cy="0"/>
            </a:xfrm>
            <a:custGeom>
              <a:avLst/>
              <a:gdLst/>
              <a:ahLst/>
              <a:cxnLst/>
              <a:rect l="l" t="t" r="r" b="b"/>
              <a:pathLst>
                <a:path w="52705">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22" name="object 16">
              <a:extLst>
                <a:ext uri="{FF2B5EF4-FFF2-40B4-BE49-F238E27FC236}">
                  <a16:creationId xmlns:a16="http://schemas.microsoft.com/office/drawing/2014/main" xmlns="" id="{318A99FE-28C1-4DCA-8652-AFBBB3A12EB5}"/>
                </a:ext>
              </a:extLst>
            </p:cNvPr>
            <p:cNvSpPr/>
            <p:nvPr/>
          </p:nvSpPr>
          <p:spPr>
            <a:xfrm>
              <a:off x="2133453" y="2223030"/>
              <a:ext cx="47435" cy="0"/>
            </a:xfrm>
            <a:custGeom>
              <a:avLst/>
              <a:gdLst/>
              <a:ahLst/>
              <a:cxnLst/>
              <a:rect l="l" t="t" r="r" b="b"/>
              <a:pathLst>
                <a:path w="52705">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23" name="object 17">
              <a:extLst>
                <a:ext uri="{FF2B5EF4-FFF2-40B4-BE49-F238E27FC236}">
                  <a16:creationId xmlns:a16="http://schemas.microsoft.com/office/drawing/2014/main" xmlns="" id="{9BA7D83A-E659-43C9-AC37-BE2257A3E7B1}"/>
                </a:ext>
              </a:extLst>
            </p:cNvPr>
            <p:cNvSpPr/>
            <p:nvPr/>
          </p:nvSpPr>
          <p:spPr>
            <a:xfrm>
              <a:off x="2181268" y="4715799"/>
              <a:ext cx="3141536" cy="0"/>
            </a:xfrm>
            <a:custGeom>
              <a:avLst/>
              <a:gdLst/>
              <a:ahLst/>
              <a:cxnLst/>
              <a:rect l="l" t="t" r="r" b="b"/>
              <a:pathLst>
                <a:path w="3490595">
                  <a:moveTo>
                    <a:pt x="0" y="0"/>
                  </a:moveTo>
                  <a:lnTo>
                    <a:pt x="3490175"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18">
              <a:extLst>
                <a:ext uri="{FF2B5EF4-FFF2-40B4-BE49-F238E27FC236}">
                  <a16:creationId xmlns:a16="http://schemas.microsoft.com/office/drawing/2014/main" xmlns="" id="{4D84B5CB-66AD-4D67-BCD0-E964B05F8175}"/>
                </a:ext>
              </a:extLst>
            </p:cNvPr>
            <p:cNvSpPr txBox="1"/>
            <p:nvPr/>
          </p:nvSpPr>
          <p:spPr>
            <a:xfrm>
              <a:off x="3393776" y="4193440"/>
              <a:ext cx="352918" cy="369332"/>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9,5%</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25" name="object 19">
              <a:extLst>
                <a:ext uri="{FF2B5EF4-FFF2-40B4-BE49-F238E27FC236}">
                  <a16:creationId xmlns:a16="http://schemas.microsoft.com/office/drawing/2014/main" xmlns="" id="{83D36FDB-2AC3-45EB-8127-1E2F0F9D7C9C}"/>
                </a:ext>
              </a:extLst>
            </p:cNvPr>
            <p:cNvSpPr txBox="1"/>
            <p:nvPr/>
          </p:nvSpPr>
          <p:spPr>
            <a:xfrm>
              <a:off x="4440799" y="4193439"/>
              <a:ext cx="353329" cy="369332"/>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9,5%</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26" name="object 20">
              <a:extLst>
                <a:ext uri="{FF2B5EF4-FFF2-40B4-BE49-F238E27FC236}">
                  <a16:creationId xmlns:a16="http://schemas.microsoft.com/office/drawing/2014/main" xmlns="" id="{9D382ED4-B619-4558-AD0F-520561AB4C71}"/>
                </a:ext>
              </a:extLst>
            </p:cNvPr>
            <p:cNvSpPr txBox="1"/>
            <p:nvPr/>
          </p:nvSpPr>
          <p:spPr>
            <a:xfrm>
              <a:off x="2712985" y="3328886"/>
              <a:ext cx="463155"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23,4%</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27" name="object 21">
              <a:extLst>
                <a:ext uri="{FF2B5EF4-FFF2-40B4-BE49-F238E27FC236}">
                  <a16:creationId xmlns:a16="http://schemas.microsoft.com/office/drawing/2014/main" xmlns="" id="{86CB1885-00EE-47FB-9D33-6EF93F6DE114}"/>
                </a:ext>
              </a:extLst>
            </p:cNvPr>
            <p:cNvSpPr txBox="1"/>
            <p:nvPr/>
          </p:nvSpPr>
          <p:spPr>
            <a:xfrm>
              <a:off x="3760008" y="3428343"/>
              <a:ext cx="398395" cy="369332"/>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21,8%</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28" name="object 22">
              <a:extLst>
                <a:ext uri="{FF2B5EF4-FFF2-40B4-BE49-F238E27FC236}">
                  <a16:creationId xmlns:a16="http://schemas.microsoft.com/office/drawing/2014/main" xmlns="" id="{776657CC-1D03-42F2-9749-1616EBEBB91B}"/>
                </a:ext>
              </a:extLst>
            </p:cNvPr>
            <p:cNvSpPr txBox="1"/>
            <p:nvPr/>
          </p:nvSpPr>
          <p:spPr>
            <a:xfrm>
              <a:off x="4807031" y="3527800"/>
              <a:ext cx="399148" cy="369332"/>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20,2%</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29" name="object 23">
              <a:extLst>
                <a:ext uri="{FF2B5EF4-FFF2-40B4-BE49-F238E27FC236}">
                  <a16:creationId xmlns:a16="http://schemas.microsoft.com/office/drawing/2014/main" xmlns="" id="{8F99EB36-F546-422E-A88F-495ABCDC42C3}"/>
                </a:ext>
              </a:extLst>
            </p:cNvPr>
            <p:cNvSpPr txBox="1"/>
            <p:nvPr/>
          </p:nvSpPr>
          <p:spPr>
            <a:xfrm>
              <a:off x="1883306" y="4615987"/>
              <a:ext cx="305319"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0%</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30" name="object 24">
              <a:extLst>
                <a:ext uri="{FF2B5EF4-FFF2-40B4-BE49-F238E27FC236}">
                  <a16:creationId xmlns:a16="http://schemas.microsoft.com/office/drawing/2014/main" xmlns="" id="{60CB59D8-83FF-4DAE-9483-3236F83B8593}"/>
                </a:ext>
              </a:extLst>
            </p:cNvPr>
            <p:cNvSpPr txBox="1"/>
            <p:nvPr/>
          </p:nvSpPr>
          <p:spPr>
            <a:xfrm>
              <a:off x="1791667" y="4004119"/>
              <a:ext cx="1094768"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tab pos="532638" algn="l"/>
                </a:tabLst>
                <a:defRPr/>
              </a:pPr>
              <a:r>
                <a:rPr kumimoji="0" sz="1200" b="0" i="0" u="none" strike="noStrike" kern="1200" cap="none" spc="0" normalizeH="0" baseline="3831" noProof="0" dirty="0">
                  <a:ln>
                    <a:noFill/>
                  </a:ln>
                  <a:solidFill>
                    <a:srgbClr val="6D6E71"/>
                  </a:solidFill>
                  <a:effectLst/>
                  <a:uLnTx/>
                  <a:uFillTx/>
                  <a:latin typeface="Arial"/>
                  <a:ea typeface="+mn-ea"/>
                  <a:cs typeface="Arial"/>
                </a:rPr>
                <a:t>10%	</a:t>
              </a:r>
              <a:r>
                <a:rPr kumimoji="0" sz="1200" b="0" i="0" u="none" strike="noStrike" kern="1200" cap="none" spc="0" normalizeH="0" baseline="0" noProof="0" dirty="0">
                  <a:ln>
                    <a:noFill/>
                  </a:ln>
                  <a:solidFill>
                    <a:srgbClr val="EDEBE1"/>
                  </a:solidFill>
                  <a:effectLst/>
                  <a:uLnTx/>
                  <a:uFillTx/>
                  <a:latin typeface="Arial"/>
                  <a:ea typeface="+mn-ea"/>
                  <a:cs typeface="Arial"/>
                </a:rPr>
                <a:t>11,9%</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31" name="object 25">
              <a:extLst>
                <a:ext uri="{FF2B5EF4-FFF2-40B4-BE49-F238E27FC236}">
                  <a16:creationId xmlns:a16="http://schemas.microsoft.com/office/drawing/2014/main" xmlns="" id="{0F9B8011-AF4E-4CD8-80AF-BAC0D7A2AADA}"/>
                </a:ext>
              </a:extLst>
            </p:cNvPr>
            <p:cNvSpPr txBox="1"/>
            <p:nvPr/>
          </p:nvSpPr>
          <p:spPr>
            <a:xfrm>
              <a:off x="1791666" y="3371921"/>
              <a:ext cx="389221"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20%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2" name="object 26">
              <a:extLst>
                <a:ext uri="{FF2B5EF4-FFF2-40B4-BE49-F238E27FC236}">
                  <a16:creationId xmlns:a16="http://schemas.microsoft.com/office/drawing/2014/main" xmlns="" id="{3BA3FF56-0DF0-407D-8519-05AF113953E6}"/>
                </a:ext>
              </a:extLst>
            </p:cNvPr>
            <p:cNvSpPr txBox="1"/>
            <p:nvPr/>
          </p:nvSpPr>
          <p:spPr>
            <a:xfrm>
              <a:off x="1791666" y="2749889"/>
              <a:ext cx="389221"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30%</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33" name="object 27">
              <a:extLst>
                <a:ext uri="{FF2B5EF4-FFF2-40B4-BE49-F238E27FC236}">
                  <a16:creationId xmlns:a16="http://schemas.microsoft.com/office/drawing/2014/main" xmlns="" id="{E43F4C56-50E5-480A-BD3A-78410AF67495}"/>
                </a:ext>
              </a:extLst>
            </p:cNvPr>
            <p:cNvSpPr txBox="1"/>
            <p:nvPr/>
          </p:nvSpPr>
          <p:spPr>
            <a:xfrm>
              <a:off x="1791667" y="2127856"/>
              <a:ext cx="396959"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40%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4" name="object 28">
              <a:extLst>
                <a:ext uri="{FF2B5EF4-FFF2-40B4-BE49-F238E27FC236}">
                  <a16:creationId xmlns:a16="http://schemas.microsoft.com/office/drawing/2014/main" xmlns="" id="{D7FC11A0-681D-4AE8-BF9C-CFC1B381CB63}"/>
                </a:ext>
              </a:extLst>
            </p:cNvPr>
            <p:cNvSpPr/>
            <p:nvPr/>
          </p:nvSpPr>
          <p:spPr>
            <a:xfrm>
              <a:off x="7370894" y="4268254"/>
              <a:ext cx="412051" cy="468059"/>
            </a:xfrm>
            <a:custGeom>
              <a:avLst/>
              <a:gdLst/>
              <a:ahLst/>
              <a:cxnLst/>
              <a:rect l="l" t="t" r="r" b="b"/>
              <a:pathLst>
                <a:path w="457835" h="520064">
                  <a:moveTo>
                    <a:pt x="457835" y="0"/>
                  </a:moveTo>
                  <a:lnTo>
                    <a:pt x="0" y="0"/>
                  </a:lnTo>
                  <a:lnTo>
                    <a:pt x="0" y="519785"/>
                  </a:lnTo>
                  <a:lnTo>
                    <a:pt x="457835" y="519785"/>
                  </a:lnTo>
                  <a:lnTo>
                    <a:pt x="457835"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5" name="object 29">
              <a:extLst>
                <a:ext uri="{FF2B5EF4-FFF2-40B4-BE49-F238E27FC236}">
                  <a16:creationId xmlns:a16="http://schemas.microsoft.com/office/drawing/2014/main" xmlns="" id="{417A0508-C008-41B6-8D77-3E312AB1D655}"/>
                </a:ext>
              </a:extLst>
            </p:cNvPr>
            <p:cNvSpPr/>
            <p:nvPr/>
          </p:nvSpPr>
          <p:spPr>
            <a:xfrm>
              <a:off x="8418682" y="4327118"/>
              <a:ext cx="400621" cy="409193"/>
            </a:xfrm>
            <a:custGeom>
              <a:avLst/>
              <a:gdLst/>
              <a:ahLst/>
              <a:cxnLst/>
              <a:rect l="l" t="t" r="r" b="b"/>
              <a:pathLst>
                <a:path w="445134" h="454660">
                  <a:moveTo>
                    <a:pt x="444753" y="0"/>
                  </a:moveTo>
                  <a:lnTo>
                    <a:pt x="0" y="0"/>
                  </a:lnTo>
                  <a:lnTo>
                    <a:pt x="0" y="454380"/>
                  </a:lnTo>
                  <a:lnTo>
                    <a:pt x="444753" y="454380"/>
                  </a:lnTo>
                  <a:lnTo>
                    <a:pt x="444753"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6" name="object 30">
              <a:extLst>
                <a:ext uri="{FF2B5EF4-FFF2-40B4-BE49-F238E27FC236}">
                  <a16:creationId xmlns:a16="http://schemas.microsoft.com/office/drawing/2014/main" xmlns="" id="{87C8DD62-0F4C-46F2-A4E6-FF088FBB6177}"/>
                </a:ext>
              </a:extLst>
            </p:cNvPr>
            <p:cNvSpPr/>
            <p:nvPr/>
          </p:nvSpPr>
          <p:spPr>
            <a:xfrm>
              <a:off x="9466471" y="4562576"/>
              <a:ext cx="400621" cy="173736"/>
            </a:xfrm>
            <a:custGeom>
              <a:avLst/>
              <a:gdLst/>
              <a:ahLst/>
              <a:cxnLst/>
              <a:rect l="l" t="t" r="r" b="b"/>
              <a:pathLst>
                <a:path w="445134" h="193039">
                  <a:moveTo>
                    <a:pt x="444753" y="0"/>
                  </a:moveTo>
                  <a:lnTo>
                    <a:pt x="0" y="0"/>
                  </a:lnTo>
                  <a:lnTo>
                    <a:pt x="0" y="192760"/>
                  </a:lnTo>
                  <a:lnTo>
                    <a:pt x="444753" y="192760"/>
                  </a:lnTo>
                  <a:lnTo>
                    <a:pt x="444753"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7" name="object 31">
              <a:extLst>
                <a:ext uri="{FF2B5EF4-FFF2-40B4-BE49-F238E27FC236}">
                  <a16:creationId xmlns:a16="http://schemas.microsoft.com/office/drawing/2014/main" xmlns="" id="{CBD08A8F-4B3C-404C-944B-3612F363DF57}"/>
                </a:ext>
              </a:extLst>
            </p:cNvPr>
            <p:cNvSpPr/>
            <p:nvPr/>
          </p:nvSpPr>
          <p:spPr>
            <a:xfrm>
              <a:off x="7782945" y="2466988"/>
              <a:ext cx="400621" cy="2269427"/>
            </a:xfrm>
            <a:custGeom>
              <a:avLst/>
              <a:gdLst/>
              <a:ahLst/>
              <a:cxnLst/>
              <a:rect l="l" t="t" r="r" b="b"/>
              <a:pathLst>
                <a:path w="445134" h="2521585">
                  <a:moveTo>
                    <a:pt x="444753" y="0"/>
                  </a:moveTo>
                  <a:lnTo>
                    <a:pt x="0" y="0"/>
                  </a:lnTo>
                  <a:lnTo>
                    <a:pt x="0" y="2521191"/>
                  </a:lnTo>
                  <a:lnTo>
                    <a:pt x="444753" y="2521191"/>
                  </a:lnTo>
                  <a:lnTo>
                    <a:pt x="444753" y="0"/>
                  </a:lnTo>
                  <a:close/>
                </a:path>
              </a:pathLst>
            </a:custGeom>
            <a:solidFill>
              <a:srgbClr val="E5949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32">
              <a:extLst>
                <a:ext uri="{FF2B5EF4-FFF2-40B4-BE49-F238E27FC236}">
                  <a16:creationId xmlns:a16="http://schemas.microsoft.com/office/drawing/2014/main" xmlns="" id="{91FBF3E8-0763-42C1-9F96-9842D15D6D8F}"/>
                </a:ext>
              </a:extLst>
            </p:cNvPr>
            <p:cNvSpPr/>
            <p:nvPr/>
          </p:nvSpPr>
          <p:spPr>
            <a:xfrm>
              <a:off x="8818961" y="2737765"/>
              <a:ext cx="412051" cy="1998536"/>
            </a:xfrm>
            <a:custGeom>
              <a:avLst/>
              <a:gdLst/>
              <a:ahLst/>
              <a:cxnLst/>
              <a:rect l="l" t="t" r="r" b="b"/>
              <a:pathLst>
                <a:path w="457834" h="2220595">
                  <a:moveTo>
                    <a:pt x="457834" y="0"/>
                  </a:moveTo>
                  <a:lnTo>
                    <a:pt x="0" y="0"/>
                  </a:lnTo>
                  <a:lnTo>
                    <a:pt x="0" y="2220328"/>
                  </a:lnTo>
                  <a:lnTo>
                    <a:pt x="457834" y="2220328"/>
                  </a:lnTo>
                  <a:lnTo>
                    <a:pt x="457834" y="0"/>
                  </a:lnTo>
                  <a:close/>
                </a:path>
              </a:pathLst>
            </a:custGeom>
            <a:solidFill>
              <a:srgbClr val="E5949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9" name="object 33">
              <a:extLst>
                <a:ext uri="{FF2B5EF4-FFF2-40B4-BE49-F238E27FC236}">
                  <a16:creationId xmlns:a16="http://schemas.microsoft.com/office/drawing/2014/main" xmlns="" id="{E954E12F-295A-4731-81E0-AAB2C3E9921B}"/>
                </a:ext>
              </a:extLst>
            </p:cNvPr>
            <p:cNvSpPr/>
            <p:nvPr/>
          </p:nvSpPr>
          <p:spPr>
            <a:xfrm>
              <a:off x="9866749" y="2949677"/>
              <a:ext cx="412051" cy="1786509"/>
            </a:xfrm>
            <a:custGeom>
              <a:avLst/>
              <a:gdLst/>
              <a:ahLst/>
              <a:cxnLst/>
              <a:rect l="l" t="t" r="r" b="b"/>
              <a:pathLst>
                <a:path w="457834" h="1985010">
                  <a:moveTo>
                    <a:pt x="457834" y="0"/>
                  </a:moveTo>
                  <a:lnTo>
                    <a:pt x="0" y="0"/>
                  </a:lnTo>
                  <a:lnTo>
                    <a:pt x="0" y="1984870"/>
                  </a:lnTo>
                  <a:lnTo>
                    <a:pt x="457834" y="1984870"/>
                  </a:lnTo>
                  <a:lnTo>
                    <a:pt x="457834" y="0"/>
                  </a:lnTo>
                  <a:close/>
                </a:path>
              </a:pathLst>
            </a:custGeom>
            <a:solidFill>
              <a:srgbClr val="E5949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0" name="object 34">
              <a:extLst>
                <a:ext uri="{FF2B5EF4-FFF2-40B4-BE49-F238E27FC236}">
                  <a16:creationId xmlns:a16="http://schemas.microsoft.com/office/drawing/2014/main" xmlns="" id="{ED337242-CB8E-463E-8683-487F6676C355}"/>
                </a:ext>
              </a:extLst>
            </p:cNvPr>
            <p:cNvSpPr/>
            <p:nvPr/>
          </p:nvSpPr>
          <p:spPr>
            <a:xfrm>
              <a:off x="7253883" y="2248015"/>
              <a:ext cx="0" cy="2488311"/>
            </a:xfrm>
            <a:custGeom>
              <a:avLst/>
              <a:gdLst/>
              <a:ahLst/>
              <a:cxnLst/>
              <a:rect l="l" t="t" r="r" b="b"/>
              <a:pathLst>
                <a:path h="2764790">
                  <a:moveTo>
                    <a:pt x="0" y="2764497"/>
                  </a:moveTo>
                  <a:lnTo>
                    <a:pt x="0"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1" name="object 35">
              <a:extLst>
                <a:ext uri="{FF2B5EF4-FFF2-40B4-BE49-F238E27FC236}">
                  <a16:creationId xmlns:a16="http://schemas.microsoft.com/office/drawing/2014/main" xmlns="" id="{B9DE110B-3F82-47B5-9DB6-F398C5312296}"/>
                </a:ext>
              </a:extLst>
            </p:cNvPr>
            <p:cNvSpPr/>
            <p:nvPr/>
          </p:nvSpPr>
          <p:spPr>
            <a:xfrm>
              <a:off x="7206068" y="4736064"/>
              <a:ext cx="47435" cy="0"/>
            </a:xfrm>
            <a:custGeom>
              <a:avLst/>
              <a:gdLst/>
              <a:ahLst/>
              <a:cxnLst/>
              <a:rect l="l" t="t" r="r" b="b"/>
              <a:pathLst>
                <a:path w="52704">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2" name="object 36">
              <a:extLst>
                <a:ext uri="{FF2B5EF4-FFF2-40B4-BE49-F238E27FC236}">
                  <a16:creationId xmlns:a16="http://schemas.microsoft.com/office/drawing/2014/main" xmlns="" id="{990C03F3-6635-4C77-8CB6-7F235D110050}"/>
                </a:ext>
              </a:extLst>
            </p:cNvPr>
            <p:cNvSpPr/>
            <p:nvPr/>
          </p:nvSpPr>
          <p:spPr>
            <a:xfrm>
              <a:off x="7206068" y="4115209"/>
              <a:ext cx="47435" cy="0"/>
            </a:xfrm>
            <a:custGeom>
              <a:avLst/>
              <a:gdLst/>
              <a:ahLst/>
              <a:cxnLst/>
              <a:rect l="l" t="t" r="r" b="b"/>
              <a:pathLst>
                <a:path w="52704">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3" name="object 37">
              <a:extLst>
                <a:ext uri="{FF2B5EF4-FFF2-40B4-BE49-F238E27FC236}">
                  <a16:creationId xmlns:a16="http://schemas.microsoft.com/office/drawing/2014/main" xmlns="" id="{EA972934-F547-4F04-B052-30749C33BA35}"/>
                </a:ext>
              </a:extLst>
            </p:cNvPr>
            <p:cNvSpPr/>
            <p:nvPr/>
          </p:nvSpPr>
          <p:spPr>
            <a:xfrm>
              <a:off x="7206068" y="3491234"/>
              <a:ext cx="47435" cy="0"/>
            </a:xfrm>
            <a:custGeom>
              <a:avLst/>
              <a:gdLst/>
              <a:ahLst/>
              <a:cxnLst/>
              <a:rect l="l" t="t" r="r" b="b"/>
              <a:pathLst>
                <a:path w="52704">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4" name="object 38">
              <a:extLst>
                <a:ext uri="{FF2B5EF4-FFF2-40B4-BE49-F238E27FC236}">
                  <a16:creationId xmlns:a16="http://schemas.microsoft.com/office/drawing/2014/main" xmlns="" id="{A969B6F2-28C7-4766-AB37-4C5C7FF3D01D}"/>
                </a:ext>
              </a:extLst>
            </p:cNvPr>
            <p:cNvSpPr/>
            <p:nvPr/>
          </p:nvSpPr>
          <p:spPr>
            <a:xfrm>
              <a:off x="7206068" y="2867270"/>
              <a:ext cx="47435" cy="0"/>
            </a:xfrm>
            <a:custGeom>
              <a:avLst/>
              <a:gdLst/>
              <a:ahLst/>
              <a:cxnLst/>
              <a:rect l="l" t="t" r="r" b="b"/>
              <a:pathLst>
                <a:path w="52704">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5" name="object 39">
              <a:extLst>
                <a:ext uri="{FF2B5EF4-FFF2-40B4-BE49-F238E27FC236}">
                  <a16:creationId xmlns:a16="http://schemas.microsoft.com/office/drawing/2014/main" xmlns="" id="{873ADEC4-D1C2-4609-BF86-A31E08AF7F73}"/>
                </a:ext>
              </a:extLst>
            </p:cNvPr>
            <p:cNvSpPr/>
            <p:nvPr/>
          </p:nvSpPr>
          <p:spPr>
            <a:xfrm>
              <a:off x="7206068" y="2243295"/>
              <a:ext cx="47435" cy="0"/>
            </a:xfrm>
            <a:custGeom>
              <a:avLst/>
              <a:gdLst/>
              <a:ahLst/>
              <a:cxnLst/>
              <a:rect l="l" t="t" r="r" b="b"/>
              <a:pathLst>
                <a:path w="52704">
                  <a:moveTo>
                    <a:pt x="0" y="0"/>
                  </a:moveTo>
                  <a:lnTo>
                    <a:pt x="52324"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6" name="object 40">
              <a:extLst>
                <a:ext uri="{FF2B5EF4-FFF2-40B4-BE49-F238E27FC236}">
                  <a16:creationId xmlns:a16="http://schemas.microsoft.com/office/drawing/2014/main" xmlns="" id="{402C2C4C-9050-42D1-9A3D-C3A075AA3A4E}"/>
                </a:ext>
              </a:extLst>
            </p:cNvPr>
            <p:cNvSpPr/>
            <p:nvPr/>
          </p:nvSpPr>
          <p:spPr>
            <a:xfrm>
              <a:off x="7253883" y="4736064"/>
              <a:ext cx="3141536" cy="0"/>
            </a:xfrm>
            <a:custGeom>
              <a:avLst/>
              <a:gdLst/>
              <a:ahLst/>
              <a:cxnLst/>
              <a:rect l="l" t="t" r="r" b="b"/>
              <a:pathLst>
                <a:path w="3490595">
                  <a:moveTo>
                    <a:pt x="0" y="0"/>
                  </a:moveTo>
                  <a:lnTo>
                    <a:pt x="3490175" y="0"/>
                  </a:lnTo>
                </a:path>
              </a:pathLst>
            </a:custGeom>
            <a:ln w="19621">
              <a:solidFill>
                <a:srgbClr val="97A0AA"/>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47" name="object 41">
              <a:extLst>
                <a:ext uri="{FF2B5EF4-FFF2-40B4-BE49-F238E27FC236}">
                  <a16:creationId xmlns:a16="http://schemas.microsoft.com/office/drawing/2014/main" xmlns="" id="{DDBFBE58-3AEF-4BFE-AD9D-91A1EAE5593D}"/>
                </a:ext>
              </a:extLst>
            </p:cNvPr>
            <p:cNvSpPr txBox="1"/>
            <p:nvPr/>
          </p:nvSpPr>
          <p:spPr>
            <a:xfrm>
              <a:off x="7419397" y="4338063"/>
              <a:ext cx="412303"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7,5%</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object 42">
              <a:extLst>
                <a:ext uri="{FF2B5EF4-FFF2-40B4-BE49-F238E27FC236}">
                  <a16:creationId xmlns:a16="http://schemas.microsoft.com/office/drawing/2014/main" xmlns="" id="{E74C53F4-F75A-438A-8379-FB2B6CBBE3A1}"/>
                </a:ext>
              </a:extLst>
            </p:cNvPr>
            <p:cNvSpPr txBox="1"/>
            <p:nvPr/>
          </p:nvSpPr>
          <p:spPr>
            <a:xfrm>
              <a:off x="8466420" y="4394008"/>
              <a:ext cx="377052"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6,6%</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49" name="object 43">
              <a:extLst>
                <a:ext uri="{FF2B5EF4-FFF2-40B4-BE49-F238E27FC236}">
                  <a16:creationId xmlns:a16="http://schemas.microsoft.com/office/drawing/2014/main" xmlns="" id="{CAA4990E-3E08-413D-BD69-6CAF5D004B7E}"/>
                </a:ext>
              </a:extLst>
            </p:cNvPr>
            <p:cNvSpPr txBox="1"/>
            <p:nvPr/>
          </p:nvSpPr>
          <p:spPr>
            <a:xfrm>
              <a:off x="9513443" y="4555886"/>
              <a:ext cx="40571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2,8%</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50" name="object 44">
              <a:extLst>
                <a:ext uri="{FF2B5EF4-FFF2-40B4-BE49-F238E27FC236}">
                  <a16:creationId xmlns:a16="http://schemas.microsoft.com/office/drawing/2014/main" xmlns="" id="{A12A9E62-32C9-4096-A9A5-0B27A706DF3F}"/>
                </a:ext>
              </a:extLst>
            </p:cNvPr>
            <p:cNvSpPr txBox="1"/>
            <p:nvPr/>
          </p:nvSpPr>
          <p:spPr>
            <a:xfrm>
              <a:off x="7785629" y="2534102"/>
              <a:ext cx="46312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36,5%</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51" name="object 45">
              <a:extLst>
                <a:ext uri="{FF2B5EF4-FFF2-40B4-BE49-F238E27FC236}">
                  <a16:creationId xmlns:a16="http://schemas.microsoft.com/office/drawing/2014/main" xmlns="" id="{99B63ED3-3261-4A0C-928E-2CB502953727}"/>
                </a:ext>
              </a:extLst>
            </p:cNvPr>
            <p:cNvSpPr txBox="1"/>
            <p:nvPr/>
          </p:nvSpPr>
          <p:spPr>
            <a:xfrm>
              <a:off x="8832653" y="2801523"/>
              <a:ext cx="484799"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32,2%</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52" name="object 46">
              <a:extLst>
                <a:ext uri="{FF2B5EF4-FFF2-40B4-BE49-F238E27FC236}">
                  <a16:creationId xmlns:a16="http://schemas.microsoft.com/office/drawing/2014/main" xmlns="" id="{5587F7FD-70B0-4C2F-9AEE-966C30B4992B}"/>
                </a:ext>
              </a:extLst>
            </p:cNvPr>
            <p:cNvSpPr txBox="1"/>
            <p:nvPr/>
          </p:nvSpPr>
          <p:spPr>
            <a:xfrm>
              <a:off x="9879674" y="3019217"/>
              <a:ext cx="48569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EDEBE1"/>
                  </a:solidFill>
                  <a:effectLst/>
                  <a:uLnTx/>
                  <a:uFillTx/>
                  <a:latin typeface="Arial"/>
                  <a:ea typeface="+mn-ea"/>
                  <a:cs typeface="Arial"/>
                </a:rPr>
                <a:t>28,7%</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53" name="object 47">
              <a:extLst>
                <a:ext uri="{FF2B5EF4-FFF2-40B4-BE49-F238E27FC236}">
                  <a16:creationId xmlns:a16="http://schemas.microsoft.com/office/drawing/2014/main" xmlns="" id="{DBF7DA76-CF58-4BA1-95D0-91F8E7FA23B3}"/>
                </a:ext>
              </a:extLst>
            </p:cNvPr>
            <p:cNvSpPr txBox="1"/>
            <p:nvPr/>
          </p:nvSpPr>
          <p:spPr>
            <a:xfrm>
              <a:off x="6955926" y="4636252"/>
              <a:ext cx="236030"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54" name="object 48">
              <a:extLst>
                <a:ext uri="{FF2B5EF4-FFF2-40B4-BE49-F238E27FC236}">
                  <a16:creationId xmlns:a16="http://schemas.microsoft.com/office/drawing/2014/main" xmlns="" id="{9CB929B6-1843-4822-86DF-7E2BE988ECC0}"/>
                </a:ext>
              </a:extLst>
            </p:cNvPr>
            <p:cNvSpPr txBox="1"/>
            <p:nvPr/>
          </p:nvSpPr>
          <p:spPr>
            <a:xfrm>
              <a:off x="6864286" y="4014219"/>
              <a:ext cx="31832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10%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55" name="object 49">
              <a:extLst>
                <a:ext uri="{FF2B5EF4-FFF2-40B4-BE49-F238E27FC236}">
                  <a16:creationId xmlns:a16="http://schemas.microsoft.com/office/drawing/2014/main" xmlns="" id="{31E54518-8E5D-4404-8924-17380444BFC6}"/>
                </a:ext>
              </a:extLst>
            </p:cNvPr>
            <p:cNvSpPr txBox="1"/>
            <p:nvPr/>
          </p:nvSpPr>
          <p:spPr>
            <a:xfrm>
              <a:off x="6864286" y="3392187"/>
              <a:ext cx="31832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20%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56" name="object 50">
              <a:extLst>
                <a:ext uri="{FF2B5EF4-FFF2-40B4-BE49-F238E27FC236}">
                  <a16:creationId xmlns:a16="http://schemas.microsoft.com/office/drawing/2014/main" xmlns="" id="{C2846C09-0BE4-4F3D-BDF3-65A7FAE82F07}"/>
                </a:ext>
              </a:extLst>
            </p:cNvPr>
            <p:cNvSpPr txBox="1"/>
            <p:nvPr/>
          </p:nvSpPr>
          <p:spPr>
            <a:xfrm>
              <a:off x="6864286" y="2770154"/>
              <a:ext cx="31832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30%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57" name="object 51">
              <a:extLst>
                <a:ext uri="{FF2B5EF4-FFF2-40B4-BE49-F238E27FC236}">
                  <a16:creationId xmlns:a16="http://schemas.microsoft.com/office/drawing/2014/main" xmlns="" id="{4135AA83-7986-422B-91F9-56B523CDC55D}"/>
                </a:ext>
              </a:extLst>
            </p:cNvPr>
            <p:cNvSpPr txBox="1"/>
            <p:nvPr/>
          </p:nvSpPr>
          <p:spPr>
            <a:xfrm>
              <a:off x="6864286" y="2148121"/>
              <a:ext cx="318326"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6D6E71"/>
                  </a:solidFill>
                  <a:effectLst/>
                  <a:uLnTx/>
                  <a:uFillTx/>
                  <a:latin typeface="Arial"/>
                  <a:ea typeface="+mn-ea"/>
                  <a:cs typeface="Arial"/>
                </a:rPr>
                <a:t>40%</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58" name="object 52">
              <a:extLst>
                <a:ext uri="{FF2B5EF4-FFF2-40B4-BE49-F238E27FC236}">
                  <a16:creationId xmlns:a16="http://schemas.microsoft.com/office/drawing/2014/main" xmlns="" id="{6E28D7FC-58C0-4C0B-A0D4-9F0F47BB38B5}"/>
                </a:ext>
              </a:extLst>
            </p:cNvPr>
            <p:cNvSpPr txBox="1"/>
            <p:nvPr/>
          </p:nvSpPr>
          <p:spPr>
            <a:xfrm>
              <a:off x="2322393" y="4750059"/>
              <a:ext cx="853747" cy="369332"/>
            </a:xfrm>
            <a:prstGeom prst="rect">
              <a:avLst/>
            </a:prstGeom>
          </p:spPr>
          <p:txBody>
            <a:bodyPr vert="horz" wrap="square" lIns="0" tIns="0" rIns="0" bIns="0" rtlCol="0">
              <a:spAutoFit/>
            </a:bodyPr>
            <a:lstStyle/>
            <a:p>
              <a:pPr marL="11430" marR="4572" lvl="0" indent="254889"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No-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adherencia</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59" name="object 53">
              <a:extLst>
                <a:ext uri="{FF2B5EF4-FFF2-40B4-BE49-F238E27FC236}">
                  <a16:creationId xmlns:a16="http://schemas.microsoft.com/office/drawing/2014/main" xmlns="" id="{C69AC74D-137A-4B0A-80EC-FF37B23036A0}"/>
                </a:ext>
              </a:extLst>
            </p:cNvPr>
            <p:cNvSpPr txBox="1"/>
            <p:nvPr/>
          </p:nvSpPr>
          <p:spPr>
            <a:xfrm>
              <a:off x="3282638" y="4750059"/>
              <a:ext cx="962204" cy="369332"/>
            </a:xfrm>
            <a:prstGeom prst="rect">
              <a:avLst/>
            </a:prstGeom>
          </p:spPr>
          <p:txBody>
            <a:bodyPr vert="horz" wrap="square" lIns="0" tIns="0" rIns="0" bIns="0" rtlCol="0">
              <a:spAutoFit/>
            </a:bodyPr>
            <a:lstStyle/>
            <a:p>
              <a:pPr marL="11430" marR="4572" lvl="0" indent="353187"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No-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Cumplimiento</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0" name="object 54">
              <a:extLst>
                <a:ext uri="{FF2B5EF4-FFF2-40B4-BE49-F238E27FC236}">
                  <a16:creationId xmlns:a16="http://schemas.microsoft.com/office/drawing/2014/main" xmlns="" id="{4EF2641D-3676-4B1F-B9E0-A1C956BC899E}"/>
                </a:ext>
              </a:extLst>
            </p:cNvPr>
            <p:cNvSpPr txBox="1"/>
            <p:nvPr/>
          </p:nvSpPr>
          <p:spPr>
            <a:xfrm>
              <a:off x="4391787" y="4750059"/>
              <a:ext cx="900969" cy="369332"/>
            </a:xfrm>
            <a:prstGeom prst="rect">
              <a:avLst/>
            </a:prstGeom>
          </p:spPr>
          <p:txBody>
            <a:bodyPr vert="horz" wrap="square" lIns="0" tIns="0" rIns="0" bIns="0" rtlCol="0">
              <a:spAutoFit/>
            </a:bodyPr>
            <a:lstStyle/>
            <a:p>
              <a:pPr marL="11430" marR="4572" lvl="0" indent="298323"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No-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Persistencia</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1" name="object 55">
              <a:extLst>
                <a:ext uri="{FF2B5EF4-FFF2-40B4-BE49-F238E27FC236}">
                  <a16:creationId xmlns:a16="http://schemas.microsoft.com/office/drawing/2014/main" xmlns="" id="{02796ED5-9D98-4636-8288-6ABB8A3079AF}"/>
                </a:ext>
              </a:extLst>
            </p:cNvPr>
            <p:cNvSpPr txBox="1"/>
            <p:nvPr/>
          </p:nvSpPr>
          <p:spPr>
            <a:xfrm>
              <a:off x="2265741" y="1833515"/>
              <a:ext cx="910400" cy="359073"/>
            </a:xfrm>
            <a:prstGeom prst="rect">
              <a:avLst/>
            </a:prstGeom>
          </p:spPr>
          <p:txBody>
            <a:bodyPr vert="horz" wrap="square" lIns="0" tIns="0" rIns="0" bIns="0" rtlCol="0">
              <a:spAutoFit/>
            </a:bodyPr>
            <a:lstStyle/>
            <a:p>
              <a:pPr marL="0" marR="0" lvl="0" indent="0" algn="ctr" defTabSz="822960" rtl="0" eaLnBrk="1" fontAlgn="auto" latinLnBrk="0" hangingPunct="1">
                <a:lnSpc>
                  <a:spcPts val="1543"/>
                </a:lnSpc>
                <a:spcBef>
                  <a:spcPts val="0"/>
                </a:spcBef>
                <a:spcAft>
                  <a:spcPts val="0"/>
                </a:spcAft>
                <a:buClrTx/>
                <a:buSzTx/>
                <a:buFontTx/>
                <a:buNone/>
                <a:tabLst/>
                <a:defRPr/>
              </a:pPr>
              <a:r>
                <a:rPr kumimoji="0" sz="1200" b="1" i="0" u="none" strike="noStrike" kern="1200" cap="none" spc="0" normalizeH="0" baseline="0" noProof="0" dirty="0">
                  <a:ln>
                    <a:noFill/>
                  </a:ln>
                  <a:solidFill>
                    <a:srgbClr val="ED1C24"/>
                  </a:solidFill>
                  <a:effectLst/>
                  <a:uLnTx/>
                  <a:uFillTx/>
                  <a:latin typeface="Arial"/>
                  <a:ea typeface="+mn-ea"/>
                  <a:cs typeface="Arial"/>
                </a:rPr>
                <a:t>RRR = 46%</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0" marR="80582" lvl="0" indent="0" algn="ctr" defTabSz="822960" rtl="0" eaLnBrk="1" fontAlgn="auto" latinLnBrk="0" hangingPunct="1">
                <a:lnSpc>
                  <a:spcPts val="1274"/>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P = 0.026</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62" name="object 56">
              <a:extLst>
                <a:ext uri="{FF2B5EF4-FFF2-40B4-BE49-F238E27FC236}">
                  <a16:creationId xmlns:a16="http://schemas.microsoft.com/office/drawing/2014/main" xmlns="" id="{C7E6F818-EABE-4C90-B7A3-F5D5E3DD332C}"/>
                </a:ext>
              </a:extLst>
            </p:cNvPr>
            <p:cNvSpPr txBox="1"/>
            <p:nvPr/>
          </p:nvSpPr>
          <p:spPr>
            <a:xfrm>
              <a:off x="4382356" y="1833515"/>
              <a:ext cx="910400" cy="359073"/>
            </a:xfrm>
            <a:prstGeom prst="rect">
              <a:avLst/>
            </a:prstGeom>
          </p:spPr>
          <p:txBody>
            <a:bodyPr vert="horz" wrap="square" lIns="0" tIns="0" rIns="0" bIns="0" rtlCol="0">
              <a:spAutoFit/>
            </a:bodyPr>
            <a:lstStyle/>
            <a:p>
              <a:pPr marL="0" marR="0" lvl="0" indent="0" algn="ctr" defTabSz="822960" rtl="0" eaLnBrk="1" fontAlgn="auto" latinLnBrk="0" hangingPunct="1">
                <a:lnSpc>
                  <a:spcPts val="1543"/>
                </a:lnSpc>
                <a:spcBef>
                  <a:spcPts val="0"/>
                </a:spcBef>
                <a:spcAft>
                  <a:spcPts val="0"/>
                </a:spcAft>
                <a:buClrTx/>
                <a:buSzTx/>
                <a:buFontTx/>
                <a:buNone/>
                <a:tabLst/>
                <a:defRPr/>
              </a:pPr>
              <a:r>
                <a:rPr kumimoji="0" sz="1200" b="1" i="0" u="none" strike="noStrike" kern="1200" cap="none" spc="0" normalizeH="0" baseline="0" noProof="0" dirty="0">
                  <a:ln>
                    <a:noFill/>
                  </a:ln>
                  <a:solidFill>
                    <a:srgbClr val="ED1C24"/>
                  </a:solidFill>
                  <a:effectLst/>
                  <a:uLnTx/>
                  <a:uFillTx/>
                  <a:latin typeface="Arial"/>
                  <a:ea typeface="+mn-ea"/>
                  <a:cs typeface="Arial"/>
                </a:rPr>
                <a:t>RRR = 50%</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80582" lvl="0" indent="0" algn="ctr" defTabSz="822960" rtl="0" eaLnBrk="1" fontAlgn="auto" latinLnBrk="0" hangingPunct="1">
                <a:lnSpc>
                  <a:spcPts val="1274"/>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P = 0.029</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3" name="object 57">
              <a:extLst>
                <a:ext uri="{FF2B5EF4-FFF2-40B4-BE49-F238E27FC236}">
                  <a16:creationId xmlns:a16="http://schemas.microsoft.com/office/drawing/2014/main" xmlns="" id="{48ECE841-6651-48DA-B544-F3ED941978C0}"/>
                </a:ext>
              </a:extLst>
            </p:cNvPr>
            <p:cNvSpPr/>
            <p:nvPr/>
          </p:nvSpPr>
          <p:spPr>
            <a:xfrm>
              <a:off x="2499883" y="2265651"/>
              <a:ext cx="406336" cy="1686497"/>
            </a:xfrm>
            <a:custGeom>
              <a:avLst/>
              <a:gdLst/>
              <a:ahLst/>
              <a:cxnLst/>
              <a:rect l="l" t="t" r="r" b="b"/>
              <a:pathLst>
                <a:path w="451485" h="1873885">
                  <a:moveTo>
                    <a:pt x="0" y="1873834"/>
                  </a:moveTo>
                  <a:lnTo>
                    <a:pt x="0" y="0"/>
                  </a:lnTo>
                  <a:lnTo>
                    <a:pt x="446392" y="0"/>
                  </a:lnTo>
                  <a:lnTo>
                    <a:pt x="451294" y="1064945"/>
                  </a:lnTo>
                </a:path>
              </a:pathLst>
            </a:custGeom>
            <a:ln w="19621">
              <a:solidFill>
                <a:srgbClr val="005572"/>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64" name="object 58">
              <a:extLst>
                <a:ext uri="{FF2B5EF4-FFF2-40B4-BE49-F238E27FC236}">
                  <a16:creationId xmlns:a16="http://schemas.microsoft.com/office/drawing/2014/main" xmlns="" id="{3DD2390F-8F81-46B9-AF59-520C7F9A570B}"/>
                </a:ext>
              </a:extLst>
            </p:cNvPr>
            <p:cNvSpPr/>
            <p:nvPr/>
          </p:nvSpPr>
          <p:spPr>
            <a:xfrm>
              <a:off x="3569977" y="2265662"/>
              <a:ext cx="402908" cy="1828228"/>
            </a:xfrm>
            <a:custGeom>
              <a:avLst/>
              <a:gdLst/>
              <a:ahLst/>
              <a:cxnLst/>
              <a:rect l="l" t="t" r="r" b="b"/>
              <a:pathLst>
                <a:path w="447675" h="2031364">
                  <a:moveTo>
                    <a:pt x="0" y="2030818"/>
                  </a:moveTo>
                  <a:lnTo>
                    <a:pt x="0" y="0"/>
                  </a:lnTo>
                  <a:lnTo>
                    <a:pt x="446392" y="0"/>
                  </a:lnTo>
                  <a:lnTo>
                    <a:pt x="446018" y="51486"/>
                  </a:lnTo>
                  <a:lnTo>
                    <a:pt x="445747" y="102973"/>
                  </a:lnTo>
                  <a:lnTo>
                    <a:pt x="445567" y="154460"/>
                  </a:lnTo>
                  <a:lnTo>
                    <a:pt x="445470" y="205947"/>
                  </a:lnTo>
                  <a:lnTo>
                    <a:pt x="445445" y="257435"/>
                  </a:lnTo>
                  <a:lnTo>
                    <a:pt x="445483" y="308922"/>
                  </a:lnTo>
                  <a:lnTo>
                    <a:pt x="445575" y="360410"/>
                  </a:lnTo>
                  <a:lnTo>
                    <a:pt x="445710" y="411898"/>
                  </a:lnTo>
                  <a:lnTo>
                    <a:pt x="445879" y="463387"/>
                  </a:lnTo>
                  <a:lnTo>
                    <a:pt x="446073" y="514875"/>
                  </a:lnTo>
                  <a:lnTo>
                    <a:pt x="446281" y="566364"/>
                  </a:lnTo>
                  <a:lnTo>
                    <a:pt x="446493" y="617853"/>
                  </a:lnTo>
                  <a:lnTo>
                    <a:pt x="446702" y="669342"/>
                  </a:lnTo>
                  <a:lnTo>
                    <a:pt x="446895" y="720831"/>
                  </a:lnTo>
                  <a:lnTo>
                    <a:pt x="447065" y="772320"/>
                  </a:lnTo>
                  <a:lnTo>
                    <a:pt x="447201" y="823809"/>
                  </a:lnTo>
                  <a:lnTo>
                    <a:pt x="447293" y="875299"/>
                  </a:lnTo>
                  <a:lnTo>
                    <a:pt x="447332" y="926788"/>
                  </a:lnTo>
                  <a:lnTo>
                    <a:pt x="447308" y="978278"/>
                  </a:lnTo>
                  <a:lnTo>
                    <a:pt x="447212" y="1029767"/>
                  </a:lnTo>
                  <a:lnTo>
                    <a:pt x="447034" y="1081257"/>
                  </a:lnTo>
                  <a:lnTo>
                    <a:pt x="446764" y="1132747"/>
                  </a:lnTo>
                  <a:lnTo>
                    <a:pt x="446392" y="1184236"/>
                  </a:lnTo>
                </a:path>
              </a:pathLst>
            </a:custGeom>
            <a:ln w="19621">
              <a:solidFill>
                <a:srgbClr val="005572"/>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65" name="object 59">
              <a:extLst>
                <a:ext uri="{FF2B5EF4-FFF2-40B4-BE49-F238E27FC236}">
                  <a16:creationId xmlns:a16="http://schemas.microsoft.com/office/drawing/2014/main" xmlns="" id="{00A4F33E-FFCE-4B8D-A767-C0AB89A16D96}"/>
                </a:ext>
              </a:extLst>
            </p:cNvPr>
            <p:cNvSpPr/>
            <p:nvPr/>
          </p:nvSpPr>
          <p:spPr>
            <a:xfrm>
              <a:off x="4617903" y="2265643"/>
              <a:ext cx="401765" cy="1840802"/>
            </a:xfrm>
            <a:custGeom>
              <a:avLst/>
              <a:gdLst/>
              <a:ahLst/>
              <a:cxnLst/>
              <a:rect l="l" t="t" r="r" b="b"/>
              <a:pathLst>
                <a:path w="446404" h="2045335">
                  <a:moveTo>
                    <a:pt x="0" y="2044839"/>
                  </a:moveTo>
                  <a:lnTo>
                    <a:pt x="0" y="0"/>
                  </a:lnTo>
                  <a:lnTo>
                    <a:pt x="446392" y="0"/>
                  </a:lnTo>
                  <a:lnTo>
                    <a:pt x="446392" y="1311744"/>
                  </a:lnTo>
                </a:path>
              </a:pathLst>
            </a:custGeom>
            <a:ln w="19621">
              <a:solidFill>
                <a:srgbClr val="005572"/>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66" name="object 60">
              <a:extLst>
                <a:ext uri="{FF2B5EF4-FFF2-40B4-BE49-F238E27FC236}">
                  <a16:creationId xmlns:a16="http://schemas.microsoft.com/office/drawing/2014/main" xmlns="" id="{B04F28F8-E948-4A91-B931-CFAA5835FA93}"/>
                </a:ext>
              </a:extLst>
            </p:cNvPr>
            <p:cNvSpPr txBox="1"/>
            <p:nvPr/>
          </p:nvSpPr>
          <p:spPr>
            <a:xfrm>
              <a:off x="3304808" y="1829254"/>
              <a:ext cx="910400" cy="359073"/>
            </a:xfrm>
            <a:prstGeom prst="rect">
              <a:avLst/>
            </a:prstGeom>
          </p:spPr>
          <p:txBody>
            <a:bodyPr vert="horz" wrap="square" lIns="0" tIns="0" rIns="0" bIns="0" rtlCol="0">
              <a:spAutoFit/>
            </a:bodyPr>
            <a:lstStyle/>
            <a:p>
              <a:pPr marL="0" marR="0" lvl="0" indent="0" algn="ctr" defTabSz="822960" rtl="0" eaLnBrk="1" fontAlgn="auto" latinLnBrk="0" hangingPunct="1">
                <a:lnSpc>
                  <a:spcPts val="1543"/>
                </a:lnSpc>
                <a:spcBef>
                  <a:spcPts val="603"/>
                </a:spcBef>
                <a:spcAft>
                  <a:spcPts val="0"/>
                </a:spcAft>
                <a:buClrTx/>
                <a:buSzTx/>
                <a:buFontTx/>
                <a:buNone/>
                <a:tabLst/>
                <a:defRPr/>
              </a:pPr>
              <a:r>
                <a:rPr kumimoji="0" sz="1200" b="1" i="0" u="none" strike="noStrike" kern="1200" cap="none" spc="0" normalizeH="0" baseline="0" noProof="0" dirty="0">
                  <a:ln>
                    <a:noFill/>
                  </a:ln>
                  <a:solidFill>
                    <a:srgbClr val="ED1C24"/>
                  </a:solidFill>
                  <a:effectLst/>
                  <a:uLnTx/>
                  <a:uFillTx/>
                  <a:latin typeface="Arial"/>
                  <a:ea typeface="+mn-ea"/>
                  <a:cs typeface="Arial"/>
                </a:rPr>
                <a:t>RRR = 52%</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ctr" defTabSz="822960" rtl="0" eaLnBrk="1" fontAlgn="auto" latinLnBrk="0" hangingPunct="1">
                <a:lnSpc>
                  <a:spcPts val="1274"/>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P = 0.014</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7" name="object 61">
              <a:extLst>
                <a:ext uri="{FF2B5EF4-FFF2-40B4-BE49-F238E27FC236}">
                  <a16:creationId xmlns:a16="http://schemas.microsoft.com/office/drawing/2014/main" xmlns="" id="{7EB7D27C-3AFC-43D1-9CEA-1DDBF5635B78}"/>
                </a:ext>
              </a:extLst>
            </p:cNvPr>
            <p:cNvSpPr txBox="1"/>
            <p:nvPr/>
          </p:nvSpPr>
          <p:spPr>
            <a:xfrm>
              <a:off x="7414646" y="4770324"/>
              <a:ext cx="834109" cy="369332"/>
            </a:xfrm>
            <a:prstGeom prst="rect">
              <a:avLst/>
            </a:prstGeom>
          </p:spPr>
          <p:txBody>
            <a:bodyPr vert="horz" wrap="square" lIns="0" tIns="0" rIns="0" bIns="0" rtlCol="0">
              <a:spAutoFit/>
            </a:bodyPr>
            <a:lstStyle/>
            <a:p>
              <a:pPr marL="11430" marR="4572" lvl="0" indent="235458"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No-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adherence</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8" name="object 62">
              <a:extLst>
                <a:ext uri="{FF2B5EF4-FFF2-40B4-BE49-F238E27FC236}">
                  <a16:creationId xmlns:a16="http://schemas.microsoft.com/office/drawing/2014/main" xmlns="" id="{99A2EC27-340C-4845-9D5A-CF056A293EFA}"/>
                </a:ext>
              </a:extLst>
            </p:cNvPr>
            <p:cNvSpPr txBox="1"/>
            <p:nvPr/>
          </p:nvSpPr>
          <p:spPr>
            <a:xfrm>
              <a:off x="8355253" y="4770324"/>
              <a:ext cx="1099718" cy="369332"/>
            </a:xfrm>
            <a:prstGeom prst="rect">
              <a:avLst/>
            </a:prstGeom>
          </p:spPr>
          <p:txBody>
            <a:bodyPr vert="horz" wrap="square" lIns="0" tIns="0" rIns="0" bIns="0" rtlCol="0">
              <a:spAutoFit/>
            </a:bodyPr>
            <a:lstStyle/>
            <a:p>
              <a:pPr marL="11430" marR="4572" lvl="0" indent="353187"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No-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Cumplimiento</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9" name="object 63">
              <a:extLst>
                <a:ext uri="{FF2B5EF4-FFF2-40B4-BE49-F238E27FC236}">
                  <a16:creationId xmlns:a16="http://schemas.microsoft.com/office/drawing/2014/main" xmlns="" id="{579DCAC6-1C0F-4E8B-9C59-76FFE4665EDD}"/>
                </a:ext>
              </a:extLst>
            </p:cNvPr>
            <p:cNvSpPr txBox="1"/>
            <p:nvPr/>
          </p:nvSpPr>
          <p:spPr>
            <a:xfrm>
              <a:off x="9464401" y="4770324"/>
              <a:ext cx="909518" cy="369332"/>
            </a:xfrm>
            <a:prstGeom prst="rect">
              <a:avLst/>
            </a:prstGeom>
          </p:spPr>
          <p:txBody>
            <a:bodyPr vert="horz" wrap="square" lIns="0" tIns="0" rIns="0" bIns="0" rtlCol="0">
              <a:spAutoFit/>
            </a:bodyPr>
            <a:lstStyle/>
            <a:p>
              <a:pPr marL="11430" marR="4572" lvl="0" indent="298323"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No-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Persistencia</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70" name="object 64">
              <a:extLst>
                <a:ext uri="{FF2B5EF4-FFF2-40B4-BE49-F238E27FC236}">
                  <a16:creationId xmlns:a16="http://schemas.microsoft.com/office/drawing/2014/main" xmlns="" id="{35374EDA-51A7-4DCF-BD62-DBA68192FD3B}"/>
                </a:ext>
              </a:extLst>
            </p:cNvPr>
            <p:cNvSpPr txBox="1"/>
            <p:nvPr/>
          </p:nvSpPr>
          <p:spPr>
            <a:xfrm>
              <a:off x="7338356" y="1853780"/>
              <a:ext cx="910400" cy="359073"/>
            </a:xfrm>
            <a:prstGeom prst="rect">
              <a:avLst/>
            </a:prstGeom>
          </p:spPr>
          <p:txBody>
            <a:bodyPr vert="horz" wrap="square" lIns="0" tIns="0" rIns="0" bIns="0" rtlCol="0">
              <a:spAutoFit/>
            </a:bodyPr>
            <a:lstStyle/>
            <a:p>
              <a:pPr marL="0" marR="0" lvl="0" indent="0" algn="ctr" defTabSz="822960" rtl="0" eaLnBrk="1" fontAlgn="auto" latinLnBrk="0" hangingPunct="1">
                <a:lnSpc>
                  <a:spcPts val="1543"/>
                </a:lnSpc>
                <a:spcBef>
                  <a:spcPts val="0"/>
                </a:spcBef>
                <a:spcAft>
                  <a:spcPts val="0"/>
                </a:spcAft>
                <a:buClrTx/>
                <a:buSzTx/>
                <a:buFontTx/>
                <a:buNone/>
                <a:tabLst/>
                <a:defRPr/>
              </a:pPr>
              <a:r>
                <a:rPr kumimoji="0" sz="1200" b="1" i="0" u="none" strike="noStrike" kern="1200" cap="none" spc="0" normalizeH="0" baseline="0" noProof="0" dirty="0">
                  <a:ln>
                    <a:noFill/>
                  </a:ln>
                  <a:solidFill>
                    <a:srgbClr val="ED1C24"/>
                  </a:solidFill>
                  <a:effectLst/>
                  <a:uLnTx/>
                  <a:uFillTx/>
                  <a:latin typeface="Arial"/>
                  <a:ea typeface="+mn-ea"/>
                  <a:cs typeface="Arial"/>
                </a:rPr>
                <a:t>RRR = 80%</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80582" lvl="0" indent="0" algn="ctr" defTabSz="822960" rtl="0" eaLnBrk="1" fontAlgn="auto" latinLnBrk="0" hangingPunct="1">
                <a:lnSpc>
                  <a:spcPts val="1274"/>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P &lt; 0.001</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71" name="object 65">
              <a:extLst>
                <a:ext uri="{FF2B5EF4-FFF2-40B4-BE49-F238E27FC236}">
                  <a16:creationId xmlns:a16="http://schemas.microsoft.com/office/drawing/2014/main" xmlns="" id="{2CE352F1-F3AE-489B-A9D6-D4256E539E78}"/>
                </a:ext>
              </a:extLst>
            </p:cNvPr>
            <p:cNvSpPr txBox="1"/>
            <p:nvPr/>
          </p:nvSpPr>
          <p:spPr>
            <a:xfrm>
              <a:off x="9454971" y="1853780"/>
              <a:ext cx="910400" cy="359073"/>
            </a:xfrm>
            <a:prstGeom prst="rect">
              <a:avLst/>
            </a:prstGeom>
          </p:spPr>
          <p:txBody>
            <a:bodyPr vert="horz" wrap="square" lIns="0" tIns="0" rIns="0" bIns="0" rtlCol="0">
              <a:spAutoFit/>
            </a:bodyPr>
            <a:lstStyle/>
            <a:p>
              <a:pPr marL="0" marR="0" lvl="0" indent="0" algn="ctr" defTabSz="822960" rtl="0" eaLnBrk="1" fontAlgn="auto" latinLnBrk="0" hangingPunct="1">
                <a:lnSpc>
                  <a:spcPts val="1543"/>
                </a:lnSpc>
                <a:spcBef>
                  <a:spcPts val="0"/>
                </a:spcBef>
                <a:spcAft>
                  <a:spcPts val="0"/>
                </a:spcAft>
                <a:buClrTx/>
                <a:buSzTx/>
                <a:buFontTx/>
                <a:buNone/>
                <a:tabLst/>
                <a:defRPr/>
              </a:pPr>
              <a:r>
                <a:rPr kumimoji="0" sz="1200" b="1" i="0" u="none" strike="noStrike" kern="1200" cap="none" spc="0" normalizeH="0" baseline="0" noProof="0" dirty="0">
                  <a:ln>
                    <a:noFill/>
                  </a:ln>
                  <a:solidFill>
                    <a:srgbClr val="ED1C24"/>
                  </a:solidFill>
                  <a:effectLst/>
                  <a:uLnTx/>
                  <a:uFillTx/>
                  <a:latin typeface="Arial"/>
                  <a:ea typeface="+mn-ea"/>
                  <a:cs typeface="Arial"/>
                </a:rPr>
                <a:t>RRR = 91%</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0" marR="80582" lvl="0" indent="0" algn="ctr" defTabSz="822960" rtl="0" eaLnBrk="1" fontAlgn="auto" latinLnBrk="0" hangingPunct="1">
                <a:lnSpc>
                  <a:spcPts val="1274"/>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P &lt; 0.001</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72" name="object 66">
              <a:extLst>
                <a:ext uri="{FF2B5EF4-FFF2-40B4-BE49-F238E27FC236}">
                  <a16:creationId xmlns:a16="http://schemas.microsoft.com/office/drawing/2014/main" xmlns="" id="{B4A1521A-A6E4-4388-8CD0-16F42EB1714F}"/>
                </a:ext>
              </a:extLst>
            </p:cNvPr>
            <p:cNvSpPr/>
            <p:nvPr/>
          </p:nvSpPr>
          <p:spPr>
            <a:xfrm>
              <a:off x="7572500" y="2285922"/>
              <a:ext cx="401765" cy="1960245"/>
            </a:xfrm>
            <a:custGeom>
              <a:avLst/>
              <a:gdLst/>
              <a:ahLst/>
              <a:cxnLst/>
              <a:rect l="l" t="t" r="r" b="b"/>
              <a:pathLst>
                <a:path w="446404" h="2178050">
                  <a:moveTo>
                    <a:pt x="0" y="2177986"/>
                  </a:moveTo>
                  <a:lnTo>
                    <a:pt x="0" y="0"/>
                  </a:lnTo>
                  <a:lnTo>
                    <a:pt x="446392" y="0"/>
                  </a:lnTo>
                  <a:lnTo>
                    <a:pt x="446392" y="149910"/>
                  </a:lnTo>
                </a:path>
              </a:pathLst>
            </a:custGeom>
            <a:ln w="19621">
              <a:solidFill>
                <a:srgbClr val="005572"/>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73" name="object 67">
              <a:extLst>
                <a:ext uri="{FF2B5EF4-FFF2-40B4-BE49-F238E27FC236}">
                  <a16:creationId xmlns:a16="http://schemas.microsoft.com/office/drawing/2014/main" xmlns="" id="{AF76D9DE-6C07-461E-965B-CAC4978832BA}"/>
                </a:ext>
              </a:extLst>
            </p:cNvPr>
            <p:cNvSpPr/>
            <p:nvPr/>
          </p:nvSpPr>
          <p:spPr>
            <a:xfrm>
              <a:off x="8642591" y="2285927"/>
              <a:ext cx="401765" cy="2022539"/>
            </a:xfrm>
            <a:custGeom>
              <a:avLst/>
              <a:gdLst/>
              <a:ahLst/>
              <a:cxnLst/>
              <a:rect l="l" t="t" r="r" b="b"/>
              <a:pathLst>
                <a:path w="446404" h="2247265">
                  <a:moveTo>
                    <a:pt x="0" y="2246655"/>
                  </a:moveTo>
                  <a:lnTo>
                    <a:pt x="0" y="0"/>
                  </a:lnTo>
                  <a:lnTo>
                    <a:pt x="446392" y="0"/>
                  </a:lnTo>
                  <a:lnTo>
                    <a:pt x="439851" y="449846"/>
                  </a:lnTo>
                </a:path>
              </a:pathLst>
            </a:custGeom>
            <a:ln w="19621">
              <a:solidFill>
                <a:srgbClr val="005572"/>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74" name="object 68">
              <a:extLst>
                <a:ext uri="{FF2B5EF4-FFF2-40B4-BE49-F238E27FC236}">
                  <a16:creationId xmlns:a16="http://schemas.microsoft.com/office/drawing/2014/main" xmlns="" id="{0A3BF187-8216-4D43-B50C-30550F06E47B}"/>
                </a:ext>
              </a:extLst>
            </p:cNvPr>
            <p:cNvSpPr/>
            <p:nvPr/>
          </p:nvSpPr>
          <p:spPr>
            <a:xfrm>
              <a:off x="9690519" y="2285922"/>
              <a:ext cx="401765" cy="2243138"/>
            </a:xfrm>
            <a:custGeom>
              <a:avLst/>
              <a:gdLst/>
              <a:ahLst/>
              <a:cxnLst/>
              <a:rect l="l" t="t" r="r" b="b"/>
              <a:pathLst>
                <a:path w="446404" h="2492375">
                  <a:moveTo>
                    <a:pt x="0" y="2491930"/>
                  </a:moveTo>
                  <a:lnTo>
                    <a:pt x="0" y="0"/>
                  </a:lnTo>
                  <a:lnTo>
                    <a:pt x="446392" y="0"/>
                  </a:lnTo>
                  <a:lnTo>
                    <a:pt x="446392" y="699503"/>
                  </a:lnTo>
                </a:path>
              </a:pathLst>
            </a:custGeom>
            <a:ln w="19621">
              <a:solidFill>
                <a:srgbClr val="005572"/>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75" name="object 69">
              <a:extLst>
                <a:ext uri="{FF2B5EF4-FFF2-40B4-BE49-F238E27FC236}">
                  <a16:creationId xmlns:a16="http://schemas.microsoft.com/office/drawing/2014/main" xmlns="" id="{12052E6E-D00E-445E-B1F2-8AB74221492B}"/>
                </a:ext>
              </a:extLst>
            </p:cNvPr>
            <p:cNvSpPr txBox="1"/>
            <p:nvPr/>
          </p:nvSpPr>
          <p:spPr>
            <a:xfrm>
              <a:off x="8407052" y="1866508"/>
              <a:ext cx="910400" cy="359073"/>
            </a:xfrm>
            <a:prstGeom prst="rect">
              <a:avLst/>
            </a:prstGeom>
          </p:spPr>
          <p:txBody>
            <a:bodyPr vert="horz" wrap="square" lIns="0" tIns="0" rIns="0" bIns="0" rtlCol="0">
              <a:spAutoFit/>
            </a:bodyPr>
            <a:lstStyle/>
            <a:p>
              <a:pPr marL="0" marR="0" lvl="0" indent="0" algn="ctr" defTabSz="822960" rtl="0" eaLnBrk="1" fontAlgn="auto" latinLnBrk="0" hangingPunct="1">
                <a:lnSpc>
                  <a:spcPts val="1543"/>
                </a:lnSpc>
                <a:spcBef>
                  <a:spcPts val="603"/>
                </a:spcBef>
                <a:spcAft>
                  <a:spcPts val="0"/>
                </a:spcAft>
                <a:buClrTx/>
                <a:buSzTx/>
                <a:buFontTx/>
                <a:buNone/>
                <a:tabLst/>
                <a:defRPr/>
              </a:pPr>
              <a:r>
                <a:rPr kumimoji="0" sz="1200" b="1" i="0" u="none" strike="noStrike" kern="1200" cap="none" spc="0" normalizeH="0" baseline="0" noProof="0" dirty="0">
                  <a:ln>
                    <a:noFill/>
                  </a:ln>
                  <a:solidFill>
                    <a:srgbClr val="ED1C24"/>
                  </a:solidFill>
                  <a:effectLst/>
                  <a:uLnTx/>
                  <a:uFillTx/>
                  <a:latin typeface="Arial"/>
                  <a:ea typeface="+mn-ea"/>
                  <a:cs typeface="Arial"/>
                </a:rPr>
                <a:t>RRR = 80%</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80582" lvl="0" indent="0" algn="ctr" defTabSz="822960" rtl="0" eaLnBrk="1" fontAlgn="auto" latinLnBrk="0" hangingPunct="1">
                <a:lnSpc>
                  <a:spcPts val="1274"/>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P &lt; 0.001</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76" name="object 70">
              <a:extLst>
                <a:ext uri="{FF2B5EF4-FFF2-40B4-BE49-F238E27FC236}">
                  <a16:creationId xmlns:a16="http://schemas.microsoft.com/office/drawing/2014/main" xmlns="" id="{02D2DCA0-3E8C-41C0-83C3-7FD28A1D8F63}"/>
                </a:ext>
              </a:extLst>
            </p:cNvPr>
            <p:cNvSpPr/>
            <p:nvPr/>
          </p:nvSpPr>
          <p:spPr>
            <a:xfrm>
              <a:off x="1529301" y="5330937"/>
              <a:ext cx="127445" cy="127445"/>
            </a:xfrm>
            <a:custGeom>
              <a:avLst/>
              <a:gdLst/>
              <a:ahLst/>
              <a:cxnLst/>
              <a:rect l="l" t="t" r="r" b="b"/>
              <a:pathLst>
                <a:path w="141605" h="141604">
                  <a:moveTo>
                    <a:pt x="0" y="0"/>
                  </a:moveTo>
                  <a:lnTo>
                    <a:pt x="141287" y="0"/>
                  </a:lnTo>
                  <a:lnTo>
                    <a:pt x="141287" y="141287"/>
                  </a:lnTo>
                  <a:lnTo>
                    <a:pt x="0" y="141287"/>
                  </a:lnTo>
                  <a:lnTo>
                    <a:pt x="0"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77" name="object 71">
              <a:extLst>
                <a:ext uri="{FF2B5EF4-FFF2-40B4-BE49-F238E27FC236}">
                  <a16:creationId xmlns:a16="http://schemas.microsoft.com/office/drawing/2014/main" xmlns="" id="{FA4D74F5-145E-4480-8624-5DD0736D2413}"/>
                </a:ext>
              </a:extLst>
            </p:cNvPr>
            <p:cNvSpPr txBox="1"/>
            <p:nvPr/>
          </p:nvSpPr>
          <p:spPr>
            <a:xfrm>
              <a:off x="1769180" y="5293859"/>
              <a:ext cx="1763615"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Denosumab (N = 126)</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78" name="object 72">
              <a:extLst>
                <a:ext uri="{FF2B5EF4-FFF2-40B4-BE49-F238E27FC236}">
                  <a16:creationId xmlns:a16="http://schemas.microsoft.com/office/drawing/2014/main" xmlns="" id="{0DF09B06-E4E1-4944-834B-0139E2CB8589}"/>
                </a:ext>
              </a:extLst>
            </p:cNvPr>
            <p:cNvSpPr/>
            <p:nvPr/>
          </p:nvSpPr>
          <p:spPr>
            <a:xfrm>
              <a:off x="3607662" y="5316672"/>
              <a:ext cx="127445" cy="127445"/>
            </a:xfrm>
            <a:custGeom>
              <a:avLst/>
              <a:gdLst/>
              <a:ahLst/>
              <a:cxnLst/>
              <a:rect l="l" t="t" r="r" b="b"/>
              <a:pathLst>
                <a:path w="141604" h="141604">
                  <a:moveTo>
                    <a:pt x="0" y="0"/>
                  </a:moveTo>
                  <a:lnTo>
                    <a:pt x="141274" y="0"/>
                  </a:lnTo>
                  <a:lnTo>
                    <a:pt x="141274" y="141262"/>
                  </a:lnTo>
                  <a:lnTo>
                    <a:pt x="0" y="141262"/>
                  </a:lnTo>
                  <a:lnTo>
                    <a:pt x="0" y="0"/>
                  </a:lnTo>
                  <a:close/>
                </a:path>
              </a:pathLst>
            </a:custGeom>
            <a:solidFill>
              <a:srgbClr val="E1848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79" name="object 73">
              <a:extLst>
                <a:ext uri="{FF2B5EF4-FFF2-40B4-BE49-F238E27FC236}">
                  <a16:creationId xmlns:a16="http://schemas.microsoft.com/office/drawing/2014/main" xmlns="" id="{C0D35DDA-6DD4-426B-AAAB-B06A712DFDA7}"/>
                </a:ext>
              </a:extLst>
            </p:cNvPr>
            <p:cNvSpPr txBox="1"/>
            <p:nvPr/>
          </p:nvSpPr>
          <p:spPr>
            <a:xfrm>
              <a:off x="3833701" y="5294907"/>
              <a:ext cx="1520939"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Alendronato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(N = 124)</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80" name="object 74">
              <a:extLst>
                <a:ext uri="{FF2B5EF4-FFF2-40B4-BE49-F238E27FC236}">
                  <a16:creationId xmlns:a16="http://schemas.microsoft.com/office/drawing/2014/main" xmlns="" id="{DF8E76F2-7602-43F7-8D2E-2759C55B2137}"/>
                </a:ext>
              </a:extLst>
            </p:cNvPr>
            <p:cNvSpPr/>
            <p:nvPr/>
          </p:nvSpPr>
          <p:spPr>
            <a:xfrm>
              <a:off x="7162194" y="5303675"/>
              <a:ext cx="127445" cy="127445"/>
            </a:xfrm>
            <a:custGeom>
              <a:avLst/>
              <a:gdLst/>
              <a:ahLst/>
              <a:cxnLst/>
              <a:rect l="l" t="t" r="r" b="b"/>
              <a:pathLst>
                <a:path w="141604" h="141604">
                  <a:moveTo>
                    <a:pt x="0" y="0"/>
                  </a:moveTo>
                  <a:lnTo>
                    <a:pt x="141274" y="0"/>
                  </a:lnTo>
                  <a:lnTo>
                    <a:pt x="141274" y="141287"/>
                  </a:lnTo>
                  <a:lnTo>
                    <a:pt x="0" y="141287"/>
                  </a:lnTo>
                  <a:lnTo>
                    <a:pt x="0" y="0"/>
                  </a:lnTo>
                  <a:close/>
                </a:path>
              </a:pathLst>
            </a:custGeom>
            <a:solidFill>
              <a:srgbClr val="68BE5C"/>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81" name="object 75">
              <a:extLst>
                <a:ext uri="{FF2B5EF4-FFF2-40B4-BE49-F238E27FC236}">
                  <a16:creationId xmlns:a16="http://schemas.microsoft.com/office/drawing/2014/main" xmlns="" id="{4D1BC5E6-DB59-44F9-B796-0ACB4C04FE9B}"/>
                </a:ext>
              </a:extLst>
            </p:cNvPr>
            <p:cNvSpPr txBox="1"/>
            <p:nvPr/>
          </p:nvSpPr>
          <p:spPr>
            <a:xfrm>
              <a:off x="7347720" y="5271225"/>
              <a:ext cx="1663825"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Denosumab (N = 106)</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82" name="object 76">
              <a:extLst>
                <a:ext uri="{FF2B5EF4-FFF2-40B4-BE49-F238E27FC236}">
                  <a16:creationId xmlns:a16="http://schemas.microsoft.com/office/drawing/2014/main" xmlns="" id="{977DC8FF-6F2A-4000-A377-82074C1C9B51}"/>
                </a:ext>
              </a:extLst>
            </p:cNvPr>
            <p:cNvSpPr/>
            <p:nvPr/>
          </p:nvSpPr>
          <p:spPr>
            <a:xfrm>
              <a:off x="8884100" y="5289410"/>
              <a:ext cx="127445" cy="127445"/>
            </a:xfrm>
            <a:custGeom>
              <a:avLst/>
              <a:gdLst/>
              <a:ahLst/>
              <a:cxnLst/>
              <a:rect l="l" t="t" r="r" b="b"/>
              <a:pathLst>
                <a:path w="141604" h="141604">
                  <a:moveTo>
                    <a:pt x="0" y="0"/>
                  </a:moveTo>
                  <a:lnTo>
                    <a:pt x="141274" y="0"/>
                  </a:lnTo>
                  <a:lnTo>
                    <a:pt x="141274" y="141262"/>
                  </a:lnTo>
                  <a:lnTo>
                    <a:pt x="0" y="141262"/>
                  </a:lnTo>
                  <a:lnTo>
                    <a:pt x="0" y="0"/>
                  </a:lnTo>
                  <a:close/>
                </a:path>
              </a:pathLst>
            </a:custGeom>
            <a:solidFill>
              <a:srgbClr val="E18481"/>
            </a:solid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83" name="object 77">
              <a:extLst>
                <a:ext uri="{FF2B5EF4-FFF2-40B4-BE49-F238E27FC236}">
                  <a16:creationId xmlns:a16="http://schemas.microsoft.com/office/drawing/2014/main" xmlns="" id="{4DDFD8C6-6B07-4DF9-A879-38F2FA8837A2}"/>
                </a:ext>
              </a:extLst>
            </p:cNvPr>
            <p:cNvSpPr txBox="1"/>
            <p:nvPr/>
          </p:nvSpPr>
          <p:spPr>
            <a:xfrm>
              <a:off x="9051957" y="5283872"/>
              <a:ext cx="1629652" cy="184666"/>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004360"/>
                  </a:solidFill>
                  <a:effectLst/>
                  <a:uLnTx/>
                  <a:uFillTx/>
                  <a:latin typeface="Arial"/>
                  <a:ea typeface="+mn-ea"/>
                  <a:cs typeface="Arial"/>
                </a:rPr>
                <a:t>Alendronato</a:t>
              </a:r>
              <a:r>
                <a:rPr kumimoji="0" lang="es-ES" sz="1200" b="0" i="0" u="none" strike="noStrike" kern="1200" cap="none" spc="0" normalizeH="0" baseline="0" noProof="0" dirty="0">
                  <a:ln>
                    <a:noFill/>
                  </a:ln>
                  <a:solidFill>
                    <a:srgbClr val="004360"/>
                  </a:solidFill>
                  <a:effectLst/>
                  <a:uLnTx/>
                  <a:uFillTx/>
                  <a:latin typeface="Arial"/>
                  <a:ea typeface="+mn-ea"/>
                  <a:cs typeface="Arial"/>
                </a:rPr>
                <a:t> </a:t>
              </a:r>
              <a:r>
                <a:rPr kumimoji="0" sz="1200" b="0" i="0" u="none" strike="noStrike" kern="1200" cap="none" spc="0" normalizeH="0" baseline="0" noProof="0" dirty="0">
                  <a:ln>
                    <a:noFill/>
                  </a:ln>
                  <a:solidFill>
                    <a:srgbClr val="004360"/>
                  </a:solidFill>
                  <a:effectLst/>
                  <a:uLnTx/>
                  <a:uFillTx/>
                  <a:latin typeface="Arial"/>
                  <a:ea typeface="+mn-ea"/>
                  <a:cs typeface="Arial"/>
                </a:rPr>
                <a:t>(N = 115)</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84" name="object 78">
              <a:extLst>
                <a:ext uri="{FF2B5EF4-FFF2-40B4-BE49-F238E27FC236}">
                  <a16:creationId xmlns:a16="http://schemas.microsoft.com/office/drawing/2014/main" xmlns="" id="{59D2A523-28E4-49E7-AAFE-1314C58CF796}"/>
                </a:ext>
              </a:extLst>
            </p:cNvPr>
            <p:cNvSpPr txBox="1"/>
            <p:nvPr/>
          </p:nvSpPr>
          <p:spPr>
            <a:xfrm>
              <a:off x="1429534" y="1937143"/>
              <a:ext cx="181332" cy="2869556"/>
            </a:xfrm>
            <a:prstGeom prst="rect">
              <a:avLst/>
            </a:prstGeom>
          </p:spPr>
          <p:txBody>
            <a:bodyPr vert="vert270" wrap="square" lIns="0" tIns="0" rIns="0" bIns="0" rtlCol="0">
              <a:spAutoFit/>
            </a:bodyPr>
            <a:lstStyle/>
            <a:p>
              <a:pPr marL="11430" marR="0" lvl="0" indent="0" algn="ctr" defTabSz="822960" rtl="0" eaLnBrk="1" fontAlgn="auto" latinLnBrk="0" hangingPunct="1">
                <a:lnSpc>
                  <a:spcPts val="1364"/>
                </a:lnSpc>
                <a:spcBef>
                  <a:spcPts val="0"/>
                </a:spcBef>
                <a:spcAft>
                  <a:spcPts val="0"/>
                </a:spcAft>
                <a:buClrTx/>
                <a:buSzTx/>
                <a:buFontTx/>
                <a:buNone/>
                <a:tabLst/>
                <a:defRPr/>
              </a:pPr>
              <a:r>
                <a:rPr kumimoji="0" sz="1600" b="0" i="0" u="none" strike="noStrike" kern="1200" cap="none" spc="0" normalizeH="0" baseline="0" noProof="0" dirty="0">
                  <a:ln>
                    <a:noFill/>
                  </a:ln>
                  <a:solidFill>
                    <a:srgbClr val="808285"/>
                  </a:solidFill>
                  <a:effectLst/>
                  <a:uLnTx/>
                  <a:uFillTx/>
                  <a:latin typeface="Arial"/>
                  <a:ea typeface="+mn-ea"/>
                  <a:cs typeface="Arial"/>
                </a:rPr>
                <a:t>Porcentaje de pacientes</a:t>
              </a:r>
              <a:endParaRPr kumimoji="0"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85" name="Rectángulo 84">
              <a:extLst>
                <a:ext uri="{FF2B5EF4-FFF2-40B4-BE49-F238E27FC236}">
                  <a16:creationId xmlns:a16="http://schemas.microsoft.com/office/drawing/2014/main" xmlns="" id="{DACE0B9D-4B6E-44C0-A5AB-5223676F9429}"/>
                </a:ext>
              </a:extLst>
            </p:cNvPr>
            <p:cNvSpPr/>
            <p:nvPr/>
          </p:nvSpPr>
          <p:spPr>
            <a:xfrm>
              <a:off x="3315595" y="1380433"/>
              <a:ext cx="822661" cy="338554"/>
            </a:xfrm>
            <a:prstGeom prst="rect">
              <a:avLst/>
            </a:prstGeom>
          </p:spPr>
          <p:txBody>
            <a:bodyPr wrap="none">
              <a:spAutoFit/>
            </a:bodyPr>
            <a:lstStyle/>
            <a:p>
              <a:pPr marL="0" marR="101727" lvl="0" indent="0" algn="ctr" defTabSz="82296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004360"/>
                  </a:solidFill>
                  <a:effectLst>
                    <a:outerShdw blurRad="38100" dist="38100" dir="2700000" algn="tl">
                      <a:srgbClr val="000000">
                        <a:alpha val="43137"/>
                      </a:srgbClr>
                    </a:outerShdw>
                  </a:effectLst>
                  <a:uLnTx/>
                  <a:uFillTx/>
                  <a:latin typeface="Arial"/>
                  <a:ea typeface="+mn-ea"/>
                  <a:cs typeface="Arial"/>
                </a:rPr>
                <a:t>Año 1</a:t>
              </a:r>
              <a:endParaRPr kumimoji="0" lang="es-CO"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n-ea"/>
                <a:cs typeface="Arial"/>
              </a:endParaRPr>
            </a:p>
          </p:txBody>
        </p:sp>
        <p:sp>
          <p:nvSpPr>
            <p:cNvPr id="86" name="Rectángulo 85">
              <a:extLst>
                <a:ext uri="{FF2B5EF4-FFF2-40B4-BE49-F238E27FC236}">
                  <a16:creationId xmlns:a16="http://schemas.microsoft.com/office/drawing/2014/main" xmlns="" id="{69A6AB19-5174-410C-8614-EFC3D4FCDC9E}"/>
                </a:ext>
              </a:extLst>
            </p:cNvPr>
            <p:cNvSpPr/>
            <p:nvPr/>
          </p:nvSpPr>
          <p:spPr>
            <a:xfrm>
              <a:off x="8344100" y="1357507"/>
              <a:ext cx="752129" cy="338554"/>
            </a:xfrm>
            <a:prstGeom prst="rect">
              <a:avLst/>
            </a:prstGeom>
          </p:spPr>
          <p:txBody>
            <a:bodyPr wrap="none">
              <a:spAutoFit/>
            </a:bodyPr>
            <a:lstStyle/>
            <a:p>
              <a:pPr marL="32004" marR="0" lvl="0" indent="0" algn="ctr" defTabSz="82296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004360"/>
                  </a:solidFill>
                  <a:effectLst>
                    <a:outerShdw blurRad="38100" dist="38100" dir="2700000" algn="tl">
                      <a:srgbClr val="000000">
                        <a:alpha val="43137"/>
                      </a:srgbClr>
                    </a:outerShdw>
                  </a:effectLst>
                  <a:uLnTx/>
                  <a:uFillTx/>
                  <a:latin typeface="Arial"/>
                  <a:ea typeface="+mn-ea"/>
                  <a:cs typeface="Arial"/>
                </a:rPr>
                <a:t>Año 2</a:t>
              </a:r>
              <a:endParaRPr kumimoji="0" lang="es-CO"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n-ea"/>
                <a:cs typeface="Arial"/>
              </a:endParaRPr>
            </a:p>
          </p:txBody>
        </p:sp>
        <p:sp>
          <p:nvSpPr>
            <p:cNvPr id="87" name="object 78">
              <a:extLst>
                <a:ext uri="{FF2B5EF4-FFF2-40B4-BE49-F238E27FC236}">
                  <a16:creationId xmlns:a16="http://schemas.microsoft.com/office/drawing/2014/main" xmlns="" id="{458D5454-84AF-4951-9EA4-DA03C6F2BD5C}"/>
                </a:ext>
              </a:extLst>
            </p:cNvPr>
            <p:cNvSpPr txBox="1"/>
            <p:nvPr/>
          </p:nvSpPr>
          <p:spPr>
            <a:xfrm>
              <a:off x="6523646" y="2103774"/>
              <a:ext cx="179536" cy="2869556"/>
            </a:xfrm>
            <a:prstGeom prst="rect">
              <a:avLst/>
            </a:prstGeom>
          </p:spPr>
          <p:txBody>
            <a:bodyPr vert="vert270" wrap="square" lIns="0" tIns="0" rIns="0" bIns="0" rtlCol="0">
              <a:spAutoFit/>
            </a:bodyPr>
            <a:lstStyle/>
            <a:p>
              <a:pPr marL="11430" marR="0" lvl="0" indent="0" algn="ctr" defTabSz="822960" rtl="0" eaLnBrk="1" fontAlgn="auto" latinLnBrk="0" hangingPunct="1">
                <a:lnSpc>
                  <a:spcPts val="1364"/>
                </a:lnSpc>
                <a:spcBef>
                  <a:spcPts val="0"/>
                </a:spcBef>
                <a:spcAft>
                  <a:spcPts val="0"/>
                </a:spcAft>
                <a:buClrTx/>
                <a:buSzTx/>
                <a:buFontTx/>
                <a:buNone/>
                <a:tabLst/>
                <a:defRPr/>
              </a:pPr>
              <a:r>
                <a:rPr kumimoji="0" sz="1200" b="0" i="0" u="none" strike="noStrike" kern="1200" cap="none" spc="0" normalizeH="0" baseline="0" noProof="0" dirty="0">
                  <a:ln>
                    <a:noFill/>
                  </a:ln>
                  <a:solidFill>
                    <a:srgbClr val="808285"/>
                  </a:solidFill>
                  <a:effectLst/>
                  <a:uLnTx/>
                  <a:uFillTx/>
                  <a:latin typeface="Arial"/>
                  <a:ea typeface="+mn-ea"/>
                  <a:cs typeface="Arial"/>
                </a:rPr>
                <a:t>Porcentaje de pacientes</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grpSp>
      <p:sp>
        <p:nvSpPr>
          <p:cNvPr id="88" name="object 83">
            <a:extLst>
              <a:ext uri="{FF2B5EF4-FFF2-40B4-BE49-F238E27FC236}">
                <a16:creationId xmlns:a16="http://schemas.microsoft.com/office/drawing/2014/main" xmlns="" id="{DC25D960-1526-44E6-9E31-7800C6172C77}"/>
              </a:ext>
            </a:extLst>
          </p:cNvPr>
          <p:cNvSpPr txBox="1"/>
          <p:nvPr/>
        </p:nvSpPr>
        <p:spPr>
          <a:xfrm>
            <a:off x="1614909" y="6552335"/>
            <a:ext cx="5406390" cy="120418"/>
          </a:xfrm>
          <a:prstGeom prst="rect">
            <a:avLst/>
          </a:prstGeom>
        </p:spPr>
        <p:txBody>
          <a:bodyPr vert="horz" wrap="square" lIns="0" tIns="0" rIns="0" bIns="0" rtlCol="0">
            <a:spAutoFit/>
          </a:bodyPr>
          <a:lstStyle/>
          <a:p>
            <a:pPr marL="11430" marR="0" lvl="0" indent="0" algn="l" defTabSz="822960" rtl="0" eaLnBrk="1" fontAlgn="auto" latinLnBrk="0" hangingPunct="1">
              <a:lnSpc>
                <a:spcPts val="850"/>
              </a:lnSpc>
              <a:spcBef>
                <a:spcPts val="0"/>
              </a:spcBef>
              <a:spcAft>
                <a:spcPts val="0"/>
              </a:spcAft>
              <a:buClrTx/>
              <a:buSzTx/>
              <a:buFontTx/>
              <a:buNone/>
              <a:tabLst/>
              <a:defRPr/>
            </a:pPr>
            <a:r>
              <a:rPr kumimoji="0" sz="1000" b="0" i="0" u="none" strike="noStrike" kern="1200" cap="none" spc="0" normalizeH="0" baseline="0" noProof="0" dirty="0">
                <a:ln>
                  <a:noFill/>
                </a:ln>
                <a:effectLst/>
                <a:uLnTx/>
                <a:uFillTx/>
                <a:latin typeface="Calibri" panose="020F0502020204030204"/>
                <a:ea typeface="+mn-ea"/>
                <a:cs typeface="Arial"/>
              </a:rPr>
              <a:t>Freemantle N, et al. Osteoporosis Int 2012;23:317–326.</a:t>
            </a:r>
          </a:p>
        </p:txBody>
      </p:sp>
    </p:spTree>
    <p:extLst>
      <p:ext uri="{BB962C8B-B14F-4D97-AF65-F5344CB8AC3E}">
        <p14:creationId xmlns:p14="http://schemas.microsoft.com/office/powerpoint/2010/main" val="379707960"/>
      </p:ext>
    </p:extLst>
  </p:cSld>
  <p:clrMapOvr>
    <a:masterClrMapping/>
  </p:clrMapOvr>
  <p:transition xmlns:p14="http://schemas.microsoft.com/office/powerpoint/2010/mai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2">
            <a:extLst>
              <a:ext uri="{FF2B5EF4-FFF2-40B4-BE49-F238E27FC236}">
                <a16:creationId xmlns:a16="http://schemas.microsoft.com/office/drawing/2014/main" xmlns="" id="{861E9492-FCFA-4CBD-9A3C-DB6825F76A5E}"/>
              </a:ext>
            </a:extLst>
          </p:cNvPr>
          <p:cNvSpPr txBox="1">
            <a:spLocks/>
          </p:cNvSpPr>
          <p:nvPr/>
        </p:nvSpPr>
        <p:spPr>
          <a:xfrm>
            <a:off x="491613" y="367366"/>
            <a:ext cx="11208774" cy="850488"/>
          </a:xfrm>
          <a:prstGeom prst="rect">
            <a:avLst/>
          </a:prstGeom>
        </p:spPr>
        <p:txBody>
          <a:bodyPr vert="horz" wrap="square" lIns="0" tIns="54863" rIns="0" bIns="0" rtlCol="0">
            <a:spAutoFit/>
          </a:bodyPr>
          <a:lstStyle>
            <a:lvl1pPr algn="l" rtl="0" fontAlgn="base">
              <a:lnSpc>
                <a:spcPct val="90000"/>
              </a:lnSpc>
              <a:spcBef>
                <a:spcPct val="0"/>
              </a:spcBef>
              <a:spcAft>
                <a:spcPct val="0"/>
              </a:spcAft>
              <a:defRPr sz="4400" b="1" i="1" kern="1200">
                <a:solidFill>
                  <a:srgbClr val="104FB3"/>
                </a:solidFill>
                <a:latin typeface="Myriad Pro"/>
                <a:ea typeface="ヒラギノ角ゴ Pro W3" charset="0"/>
                <a:cs typeface="Myriad Pro"/>
              </a:defRPr>
            </a:lvl1pPr>
            <a:lvl2pPr algn="l" rtl="0" fontAlgn="base">
              <a:lnSpc>
                <a:spcPct val="90000"/>
              </a:lnSpc>
              <a:spcBef>
                <a:spcPct val="0"/>
              </a:spcBef>
              <a:spcAft>
                <a:spcPct val="0"/>
              </a:spcAft>
              <a:defRPr sz="4400">
                <a:solidFill>
                  <a:schemeClr val="tx1"/>
                </a:solidFill>
                <a:latin typeface="Montserrat" charset="0"/>
                <a:ea typeface="ヒラギノ角ゴ Pro W3" charset="0"/>
              </a:defRPr>
            </a:lvl2pPr>
            <a:lvl3pPr algn="l" rtl="0" fontAlgn="base">
              <a:lnSpc>
                <a:spcPct val="90000"/>
              </a:lnSpc>
              <a:spcBef>
                <a:spcPct val="0"/>
              </a:spcBef>
              <a:spcAft>
                <a:spcPct val="0"/>
              </a:spcAft>
              <a:defRPr sz="4400">
                <a:solidFill>
                  <a:schemeClr val="tx1"/>
                </a:solidFill>
                <a:latin typeface="Montserrat" charset="0"/>
                <a:ea typeface="ヒラギノ角ゴ Pro W3" charset="0"/>
              </a:defRPr>
            </a:lvl3pPr>
            <a:lvl4pPr algn="l" rtl="0" fontAlgn="base">
              <a:lnSpc>
                <a:spcPct val="90000"/>
              </a:lnSpc>
              <a:spcBef>
                <a:spcPct val="0"/>
              </a:spcBef>
              <a:spcAft>
                <a:spcPct val="0"/>
              </a:spcAft>
              <a:defRPr sz="4400">
                <a:solidFill>
                  <a:schemeClr val="tx1"/>
                </a:solidFill>
                <a:latin typeface="Montserrat" charset="0"/>
                <a:ea typeface="ヒラギノ角ゴ Pro W3" charset="0"/>
              </a:defRPr>
            </a:lvl4pPr>
            <a:lvl5pPr algn="l" rtl="0" fontAlgn="base">
              <a:lnSpc>
                <a:spcPct val="90000"/>
              </a:lnSpc>
              <a:spcBef>
                <a:spcPct val="0"/>
              </a:spcBef>
              <a:spcAft>
                <a:spcPct val="0"/>
              </a:spcAft>
              <a:defRPr sz="4400">
                <a:solidFill>
                  <a:schemeClr val="tx1"/>
                </a:solidFill>
                <a:latin typeface="Montserrat" charset="0"/>
                <a:ea typeface="ヒラギノ角ゴ Pro W3" charset="0"/>
              </a:defRPr>
            </a:lvl5pPr>
            <a:lvl6pPr marL="457200" algn="l" rtl="0" fontAlgn="base">
              <a:lnSpc>
                <a:spcPct val="90000"/>
              </a:lnSpc>
              <a:spcBef>
                <a:spcPct val="0"/>
              </a:spcBef>
              <a:spcAft>
                <a:spcPct val="0"/>
              </a:spcAft>
              <a:defRPr sz="4400">
                <a:solidFill>
                  <a:schemeClr val="tx1"/>
                </a:solidFill>
                <a:latin typeface="Montserrat" charset="0"/>
                <a:ea typeface="ヒラギノ角ゴ Pro W3" charset="0"/>
              </a:defRPr>
            </a:lvl6pPr>
            <a:lvl7pPr marL="914400" algn="l" rtl="0" fontAlgn="base">
              <a:lnSpc>
                <a:spcPct val="90000"/>
              </a:lnSpc>
              <a:spcBef>
                <a:spcPct val="0"/>
              </a:spcBef>
              <a:spcAft>
                <a:spcPct val="0"/>
              </a:spcAft>
              <a:defRPr sz="4400">
                <a:solidFill>
                  <a:schemeClr val="tx1"/>
                </a:solidFill>
                <a:latin typeface="Montserrat" charset="0"/>
                <a:ea typeface="ヒラギノ角ゴ Pro W3" charset="0"/>
              </a:defRPr>
            </a:lvl7pPr>
            <a:lvl8pPr marL="1371600" algn="l" rtl="0" fontAlgn="base">
              <a:lnSpc>
                <a:spcPct val="90000"/>
              </a:lnSpc>
              <a:spcBef>
                <a:spcPct val="0"/>
              </a:spcBef>
              <a:spcAft>
                <a:spcPct val="0"/>
              </a:spcAft>
              <a:defRPr sz="4400">
                <a:solidFill>
                  <a:schemeClr val="tx1"/>
                </a:solidFill>
                <a:latin typeface="Montserrat" charset="0"/>
                <a:ea typeface="ヒラギノ角ゴ Pro W3" charset="0"/>
              </a:defRPr>
            </a:lvl8pPr>
            <a:lvl9pPr marL="1828800" algn="l" rtl="0" fontAlgn="base">
              <a:lnSpc>
                <a:spcPct val="90000"/>
              </a:lnSpc>
              <a:spcBef>
                <a:spcPct val="0"/>
              </a:spcBef>
              <a:spcAft>
                <a:spcPct val="0"/>
              </a:spcAft>
              <a:defRPr sz="4400">
                <a:solidFill>
                  <a:schemeClr val="tx1"/>
                </a:solidFill>
                <a:latin typeface="Montserrat" charset="0"/>
                <a:ea typeface="ヒラギノ角ゴ Pro W3" charset="0"/>
              </a:defRPr>
            </a:lvl9pPr>
          </a:lstStyle>
          <a:p>
            <a:pPr marL="11430" marR="4572" algn="ctr" eaLnBrk="1" hangingPunct="1">
              <a:lnSpc>
                <a:spcPts val="3060"/>
              </a:lnSpc>
            </a:pPr>
            <a:r>
              <a:rPr lang="es-MX" sz="3600"/>
              <a:t>Mayor adherencia y persistencia con Denosumab versus otras terapias</a:t>
            </a:r>
            <a:endParaRPr lang="es-MX" sz="3600" dirty="0"/>
          </a:p>
        </p:txBody>
      </p:sp>
      <p:sp>
        <p:nvSpPr>
          <p:cNvPr id="90" name="object 56">
            <a:extLst>
              <a:ext uri="{FF2B5EF4-FFF2-40B4-BE49-F238E27FC236}">
                <a16:creationId xmlns:a16="http://schemas.microsoft.com/office/drawing/2014/main" xmlns="" id="{6278C400-FB10-4702-9BEF-0A83AA532D03}"/>
              </a:ext>
            </a:extLst>
          </p:cNvPr>
          <p:cNvSpPr txBox="1">
            <a:spLocks/>
          </p:cNvSpPr>
          <p:nvPr/>
        </p:nvSpPr>
        <p:spPr>
          <a:xfrm>
            <a:off x="1301493" y="1446675"/>
            <a:ext cx="9668738" cy="615553"/>
          </a:xfrm>
          <a:prstGeom prst="rect">
            <a:avLst/>
          </a:prstGeom>
        </p:spPr>
        <p:txBody>
          <a:bodyPr vert="horz" wrap="square" lIns="0" tIns="0" rIns="0" bIns="0" rtlCol="0" anchor="ctr">
            <a:spAutoFit/>
          </a:bodyPr>
          <a:lstStyle>
            <a:lvl1pPr marL="0">
              <a:defRPr sz="1500" b="0" i="0">
                <a:solidFill>
                  <a:srgbClr val="004964"/>
                </a:solidFill>
                <a:latin typeface="Imago"/>
                <a:ea typeface="+mn-ea"/>
                <a:cs typeface="Imag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1368743" lvl="0" indent="0" algn="ctr" defTabSz="82296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srgbClr val="004964"/>
                </a:solidFill>
                <a:effectLst/>
                <a:uLnTx/>
                <a:uFillTx/>
                <a:latin typeface="Arial"/>
                <a:ea typeface="+mn-ea"/>
                <a:cs typeface="Arial"/>
              </a:rPr>
              <a:t>Persistencia y cumplimiento de las terapias contra la osteoporosis en  mujeres aseguradas en los EE. UU.</a:t>
            </a:r>
            <a:endParaRPr kumimoji="0" lang="es-ES" sz="2000" b="0" i="0" u="none" strike="noStrike" kern="1200" cap="none" spc="0" normalizeH="0" baseline="0" noProof="0" dirty="0">
              <a:ln>
                <a:noFill/>
              </a:ln>
              <a:solidFill>
                <a:srgbClr val="004964"/>
              </a:solidFill>
              <a:effectLst/>
              <a:uLnTx/>
              <a:uFillTx/>
              <a:latin typeface="Arial"/>
              <a:ea typeface="+mn-ea"/>
              <a:cs typeface="Arial"/>
            </a:endParaRPr>
          </a:p>
        </p:txBody>
      </p:sp>
      <p:grpSp>
        <p:nvGrpSpPr>
          <p:cNvPr id="91" name="Grupo 90">
            <a:extLst>
              <a:ext uri="{FF2B5EF4-FFF2-40B4-BE49-F238E27FC236}">
                <a16:creationId xmlns:a16="http://schemas.microsoft.com/office/drawing/2014/main" xmlns="" id="{4A07773F-182E-469B-85FE-B9EDA27BE443}"/>
              </a:ext>
            </a:extLst>
          </p:cNvPr>
          <p:cNvGrpSpPr/>
          <p:nvPr/>
        </p:nvGrpSpPr>
        <p:grpSpPr>
          <a:xfrm>
            <a:off x="2249112" y="2236341"/>
            <a:ext cx="6953882" cy="3207059"/>
            <a:chOff x="2517835" y="2453621"/>
            <a:chExt cx="6459568" cy="2836921"/>
          </a:xfrm>
        </p:grpSpPr>
        <p:sp>
          <p:nvSpPr>
            <p:cNvPr id="92" name="object 3">
              <a:extLst>
                <a:ext uri="{FF2B5EF4-FFF2-40B4-BE49-F238E27FC236}">
                  <a16:creationId xmlns:a16="http://schemas.microsoft.com/office/drawing/2014/main" xmlns="" id="{0BBF1FA9-3208-43E0-AC83-68BA18FA3B8D}"/>
                </a:ext>
              </a:extLst>
            </p:cNvPr>
            <p:cNvSpPr/>
            <p:nvPr/>
          </p:nvSpPr>
          <p:spPr>
            <a:xfrm>
              <a:off x="3121034" y="4246994"/>
              <a:ext cx="64580" cy="0"/>
            </a:xfrm>
            <a:custGeom>
              <a:avLst/>
              <a:gdLst/>
              <a:ahLst/>
              <a:cxnLst/>
              <a:rect l="l" t="t" r="r" b="b"/>
              <a:pathLst>
                <a:path w="71755">
                  <a:moveTo>
                    <a:pt x="0" y="0"/>
                  </a:moveTo>
                  <a:lnTo>
                    <a:pt x="7145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93" name="object 4">
              <a:extLst>
                <a:ext uri="{FF2B5EF4-FFF2-40B4-BE49-F238E27FC236}">
                  <a16:creationId xmlns:a16="http://schemas.microsoft.com/office/drawing/2014/main" xmlns="" id="{E6271C3A-798F-4A6E-BBE1-871AE2A374BF}"/>
                </a:ext>
              </a:extLst>
            </p:cNvPr>
            <p:cNvSpPr/>
            <p:nvPr/>
          </p:nvSpPr>
          <p:spPr>
            <a:xfrm>
              <a:off x="3121034" y="3809719"/>
              <a:ext cx="64580" cy="0"/>
            </a:xfrm>
            <a:custGeom>
              <a:avLst/>
              <a:gdLst/>
              <a:ahLst/>
              <a:cxnLst/>
              <a:rect l="l" t="t" r="r" b="b"/>
              <a:pathLst>
                <a:path w="71755">
                  <a:moveTo>
                    <a:pt x="0" y="0"/>
                  </a:moveTo>
                  <a:lnTo>
                    <a:pt x="7145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94" name="object 5">
              <a:extLst>
                <a:ext uri="{FF2B5EF4-FFF2-40B4-BE49-F238E27FC236}">
                  <a16:creationId xmlns:a16="http://schemas.microsoft.com/office/drawing/2014/main" xmlns="" id="{E801099C-A0AF-4628-9329-7C40DBCE42A0}"/>
                </a:ext>
              </a:extLst>
            </p:cNvPr>
            <p:cNvSpPr/>
            <p:nvPr/>
          </p:nvSpPr>
          <p:spPr>
            <a:xfrm>
              <a:off x="3121034" y="3372457"/>
              <a:ext cx="64580" cy="0"/>
            </a:xfrm>
            <a:custGeom>
              <a:avLst/>
              <a:gdLst/>
              <a:ahLst/>
              <a:cxnLst/>
              <a:rect l="l" t="t" r="r" b="b"/>
              <a:pathLst>
                <a:path w="71755">
                  <a:moveTo>
                    <a:pt x="0" y="0"/>
                  </a:moveTo>
                  <a:lnTo>
                    <a:pt x="7145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95" name="object 6">
              <a:extLst>
                <a:ext uri="{FF2B5EF4-FFF2-40B4-BE49-F238E27FC236}">
                  <a16:creationId xmlns:a16="http://schemas.microsoft.com/office/drawing/2014/main" xmlns="" id="{A6AEE59C-83F8-41F5-AEB3-FB74C915A506}"/>
                </a:ext>
              </a:extLst>
            </p:cNvPr>
            <p:cNvSpPr/>
            <p:nvPr/>
          </p:nvSpPr>
          <p:spPr>
            <a:xfrm>
              <a:off x="3121034" y="2935181"/>
              <a:ext cx="64580" cy="0"/>
            </a:xfrm>
            <a:custGeom>
              <a:avLst/>
              <a:gdLst/>
              <a:ahLst/>
              <a:cxnLst/>
              <a:rect l="l" t="t" r="r" b="b"/>
              <a:pathLst>
                <a:path w="71755">
                  <a:moveTo>
                    <a:pt x="0" y="0"/>
                  </a:moveTo>
                  <a:lnTo>
                    <a:pt x="7145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96" name="object 7">
              <a:extLst>
                <a:ext uri="{FF2B5EF4-FFF2-40B4-BE49-F238E27FC236}">
                  <a16:creationId xmlns:a16="http://schemas.microsoft.com/office/drawing/2014/main" xmlns="" id="{F3A33356-85C9-4FE9-BD73-5C6E580D1E50}"/>
                </a:ext>
              </a:extLst>
            </p:cNvPr>
            <p:cNvSpPr/>
            <p:nvPr/>
          </p:nvSpPr>
          <p:spPr>
            <a:xfrm>
              <a:off x="3121034" y="2497920"/>
              <a:ext cx="64580" cy="0"/>
            </a:xfrm>
            <a:custGeom>
              <a:avLst/>
              <a:gdLst/>
              <a:ahLst/>
              <a:cxnLst/>
              <a:rect l="l" t="t" r="r" b="b"/>
              <a:pathLst>
                <a:path w="71755">
                  <a:moveTo>
                    <a:pt x="0" y="0"/>
                  </a:moveTo>
                  <a:lnTo>
                    <a:pt x="7145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97" name="object 8">
              <a:extLst>
                <a:ext uri="{FF2B5EF4-FFF2-40B4-BE49-F238E27FC236}">
                  <a16:creationId xmlns:a16="http://schemas.microsoft.com/office/drawing/2014/main" xmlns="" id="{58F4B1FF-6E72-48A6-B996-8CC0B3259D13}"/>
                </a:ext>
              </a:extLst>
            </p:cNvPr>
            <p:cNvSpPr/>
            <p:nvPr/>
          </p:nvSpPr>
          <p:spPr>
            <a:xfrm>
              <a:off x="3181751" y="2494355"/>
              <a:ext cx="0" cy="2254568"/>
            </a:xfrm>
            <a:custGeom>
              <a:avLst/>
              <a:gdLst/>
              <a:ahLst/>
              <a:cxnLst/>
              <a:rect l="l" t="t" r="r" b="b"/>
              <a:pathLst>
                <a:path h="2505075">
                  <a:moveTo>
                    <a:pt x="0" y="2504681"/>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98" name="object 9">
              <a:extLst>
                <a:ext uri="{FF2B5EF4-FFF2-40B4-BE49-F238E27FC236}">
                  <a16:creationId xmlns:a16="http://schemas.microsoft.com/office/drawing/2014/main" xmlns="" id="{9A1EDA2D-85E8-4D19-B230-C9C2630CA7D2}"/>
                </a:ext>
              </a:extLst>
            </p:cNvPr>
            <p:cNvSpPr txBox="1"/>
            <p:nvPr/>
          </p:nvSpPr>
          <p:spPr>
            <a:xfrm>
              <a:off x="2517835" y="2683556"/>
              <a:ext cx="128240" cy="1235824"/>
            </a:xfrm>
            <a:prstGeom prst="rect">
              <a:avLst/>
            </a:prstGeom>
          </p:spPr>
          <p:txBody>
            <a:bodyPr vert="vert270" wrap="square" lIns="0" tIns="0" rIns="0" bIns="0" rtlCol="0">
              <a:spAutoFit/>
            </a:bodyPr>
            <a:lstStyle/>
            <a:p>
              <a:pPr marL="11430" marR="0" lvl="0" indent="0" algn="l" defTabSz="822960" rtl="0" eaLnBrk="1" fontAlgn="auto" latinLnBrk="0" hangingPunct="1">
                <a:lnSpc>
                  <a:spcPts val="963"/>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Arial"/>
                  <a:ea typeface="+mn-ea"/>
                  <a:cs typeface="Arial"/>
                </a:rPr>
                <a:t>Percentage</a:t>
              </a:r>
              <a:endParaRPr kumimoji="0" sz="1100" b="0" i="0" u="none" strike="noStrike" kern="1200" cap="none" spc="0" normalizeH="0" baseline="0" noProof="0">
                <a:ln>
                  <a:noFill/>
                </a:ln>
                <a:solidFill>
                  <a:prstClr val="black"/>
                </a:solidFill>
                <a:effectLst/>
                <a:uLnTx/>
                <a:uFillTx/>
                <a:latin typeface="Arial"/>
                <a:ea typeface="+mn-ea"/>
                <a:cs typeface="Arial"/>
              </a:endParaRPr>
            </a:p>
          </p:txBody>
        </p:sp>
        <p:sp>
          <p:nvSpPr>
            <p:cNvPr id="99" name="object 10">
              <a:extLst>
                <a:ext uri="{FF2B5EF4-FFF2-40B4-BE49-F238E27FC236}">
                  <a16:creationId xmlns:a16="http://schemas.microsoft.com/office/drawing/2014/main" xmlns="" id="{6475633F-391F-4368-A108-C88F5324B988}"/>
                </a:ext>
              </a:extLst>
            </p:cNvPr>
            <p:cNvSpPr txBox="1"/>
            <p:nvPr/>
          </p:nvSpPr>
          <p:spPr>
            <a:xfrm>
              <a:off x="3017448" y="4614120"/>
              <a:ext cx="86868"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0</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100" name="object 11">
              <a:extLst>
                <a:ext uri="{FF2B5EF4-FFF2-40B4-BE49-F238E27FC236}">
                  <a16:creationId xmlns:a16="http://schemas.microsoft.com/office/drawing/2014/main" xmlns="" id="{A11813D3-9D05-49A7-8C6F-D601935F0A91}"/>
                </a:ext>
              </a:extLst>
            </p:cNvPr>
            <p:cNvSpPr txBox="1"/>
            <p:nvPr/>
          </p:nvSpPr>
          <p:spPr>
            <a:xfrm>
              <a:off x="2952059" y="4176852"/>
              <a:ext cx="153734"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20</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101" name="object 12">
              <a:extLst>
                <a:ext uri="{FF2B5EF4-FFF2-40B4-BE49-F238E27FC236}">
                  <a16:creationId xmlns:a16="http://schemas.microsoft.com/office/drawing/2014/main" xmlns="" id="{4ECD8BA6-8D4A-4653-849B-C3558C61FD4F}"/>
                </a:ext>
              </a:extLst>
            </p:cNvPr>
            <p:cNvSpPr txBox="1"/>
            <p:nvPr/>
          </p:nvSpPr>
          <p:spPr>
            <a:xfrm>
              <a:off x="2951257" y="3739585"/>
              <a:ext cx="155448"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40</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102" name="object 13">
              <a:extLst>
                <a:ext uri="{FF2B5EF4-FFF2-40B4-BE49-F238E27FC236}">
                  <a16:creationId xmlns:a16="http://schemas.microsoft.com/office/drawing/2014/main" xmlns="" id="{DE220C7A-9F9E-4DE6-AEC5-4F998C85C41D}"/>
                </a:ext>
              </a:extLst>
            </p:cNvPr>
            <p:cNvSpPr txBox="1"/>
            <p:nvPr/>
          </p:nvSpPr>
          <p:spPr>
            <a:xfrm>
              <a:off x="2950800" y="3302318"/>
              <a:ext cx="156020"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60</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103" name="object 14">
              <a:extLst>
                <a:ext uri="{FF2B5EF4-FFF2-40B4-BE49-F238E27FC236}">
                  <a16:creationId xmlns:a16="http://schemas.microsoft.com/office/drawing/2014/main" xmlns="" id="{87B7C037-1E71-499B-A7B1-B8E8AC915D85}"/>
                </a:ext>
              </a:extLst>
            </p:cNvPr>
            <p:cNvSpPr txBox="1"/>
            <p:nvPr/>
          </p:nvSpPr>
          <p:spPr>
            <a:xfrm>
              <a:off x="2951372" y="2865050"/>
              <a:ext cx="154877"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80</a:t>
              </a:r>
            </a:p>
          </p:txBody>
        </p:sp>
        <p:sp>
          <p:nvSpPr>
            <p:cNvPr id="104" name="object 15">
              <a:extLst>
                <a:ext uri="{FF2B5EF4-FFF2-40B4-BE49-F238E27FC236}">
                  <a16:creationId xmlns:a16="http://schemas.microsoft.com/office/drawing/2014/main" xmlns="" id="{34E5E5E1-61F0-4843-A08D-D7DB1E927DB4}"/>
                </a:ext>
              </a:extLst>
            </p:cNvPr>
            <p:cNvSpPr/>
            <p:nvPr/>
          </p:nvSpPr>
          <p:spPr>
            <a:xfrm>
              <a:off x="3666476" y="3125551"/>
              <a:ext cx="272639" cy="1558702"/>
            </a:xfrm>
            <a:prstGeom prst="rect">
              <a:avLst/>
            </a:prstGeom>
            <a:blipFill>
              <a:blip r:embed="rId2"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05" name="object 16">
              <a:extLst>
                <a:ext uri="{FF2B5EF4-FFF2-40B4-BE49-F238E27FC236}">
                  <a16:creationId xmlns:a16="http://schemas.microsoft.com/office/drawing/2014/main" xmlns="" id="{7748292E-D909-458A-9BCA-868FB2E1DCD0}"/>
                </a:ext>
              </a:extLst>
            </p:cNvPr>
            <p:cNvSpPr/>
            <p:nvPr/>
          </p:nvSpPr>
          <p:spPr>
            <a:xfrm>
              <a:off x="4618181" y="4005217"/>
              <a:ext cx="272647" cy="679047"/>
            </a:xfrm>
            <a:prstGeom prst="rect">
              <a:avLst/>
            </a:prstGeom>
            <a:blipFill>
              <a:blip r:embed="rId3"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06" name="object 17">
              <a:extLst>
                <a:ext uri="{FF2B5EF4-FFF2-40B4-BE49-F238E27FC236}">
                  <a16:creationId xmlns:a16="http://schemas.microsoft.com/office/drawing/2014/main" xmlns="" id="{22F00E0B-0847-42CD-9A68-3CD72FA8D653}"/>
                </a:ext>
              </a:extLst>
            </p:cNvPr>
            <p:cNvSpPr/>
            <p:nvPr/>
          </p:nvSpPr>
          <p:spPr>
            <a:xfrm>
              <a:off x="5569877" y="4005217"/>
              <a:ext cx="272651" cy="679047"/>
            </a:xfrm>
            <a:prstGeom prst="rect">
              <a:avLst/>
            </a:prstGeom>
            <a:blipFill>
              <a:blip r:embed="rId3"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07" name="object 18">
              <a:extLst>
                <a:ext uri="{FF2B5EF4-FFF2-40B4-BE49-F238E27FC236}">
                  <a16:creationId xmlns:a16="http://schemas.microsoft.com/office/drawing/2014/main" xmlns="" id="{94CC1F0B-136C-4CD2-9DC7-F9831262C3A6}"/>
                </a:ext>
              </a:extLst>
            </p:cNvPr>
            <p:cNvSpPr/>
            <p:nvPr/>
          </p:nvSpPr>
          <p:spPr>
            <a:xfrm>
              <a:off x="6521575" y="4138985"/>
              <a:ext cx="272648" cy="545279"/>
            </a:xfrm>
            <a:prstGeom prst="rect">
              <a:avLst/>
            </a:prstGeom>
            <a:blipFill>
              <a:blip r:embed="rId4"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08" name="object 19">
              <a:extLst>
                <a:ext uri="{FF2B5EF4-FFF2-40B4-BE49-F238E27FC236}">
                  <a16:creationId xmlns:a16="http://schemas.microsoft.com/office/drawing/2014/main" xmlns="" id="{4D298C95-E0F4-4523-9F25-502AA109425F}"/>
                </a:ext>
              </a:extLst>
            </p:cNvPr>
            <p:cNvSpPr/>
            <p:nvPr/>
          </p:nvSpPr>
          <p:spPr>
            <a:xfrm>
              <a:off x="7473280" y="3841900"/>
              <a:ext cx="272648" cy="842364"/>
            </a:xfrm>
            <a:prstGeom prst="rect">
              <a:avLst/>
            </a:prstGeom>
            <a:blipFill>
              <a:blip r:embed="rId5"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09" name="object 20">
              <a:extLst>
                <a:ext uri="{FF2B5EF4-FFF2-40B4-BE49-F238E27FC236}">
                  <a16:creationId xmlns:a16="http://schemas.microsoft.com/office/drawing/2014/main" xmlns="" id="{A6BE8F6D-1823-4DF9-A28C-910039FB2260}"/>
                </a:ext>
              </a:extLst>
            </p:cNvPr>
            <p:cNvSpPr/>
            <p:nvPr/>
          </p:nvSpPr>
          <p:spPr>
            <a:xfrm>
              <a:off x="8424977" y="3547368"/>
              <a:ext cx="272651" cy="1136889"/>
            </a:xfrm>
            <a:prstGeom prst="rect">
              <a:avLst/>
            </a:prstGeom>
            <a:blipFill>
              <a:blip r:embed="rId6"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0" name="object 21">
              <a:extLst>
                <a:ext uri="{FF2B5EF4-FFF2-40B4-BE49-F238E27FC236}">
                  <a16:creationId xmlns:a16="http://schemas.microsoft.com/office/drawing/2014/main" xmlns="" id="{F8778638-0891-4181-918D-C601BCD7FECE}"/>
                </a:ext>
              </a:extLst>
            </p:cNvPr>
            <p:cNvSpPr/>
            <p:nvPr/>
          </p:nvSpPr>
          <p:spPr>
            <a:xfrm>
              <a:off x="3393833" y="3192426"/>
              <a:ext cx="272637" cy="1491831"/>
            </a:xfrm>
            <a:prstGeom prst="rect">
              <a:avLst/>
            </a:prstGeom>
            <a:blipFill>
              <a:blip r:embed="rId7"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1" name="object 22">
              <a:extLst>
                <a:ext uri="{FF2B5EF4-FFF2-40B4-BE49-F238E27FC236}">
                  <a16:creationId xmlns:a16="http://schemas.microsoft.com/office/drawing/2014/main" xmlns="" id="{86D03B9F-A3A5-4F11-A951-6ED72B4DE786}"/>
                </a:ext>
              </a:extLst>
            </p:cNvPr>
            <p:cNvSpPr/>
            <p:nvPr/>
          </p:nvSpPr>
          <p:spPr>
            <a:xfrm>
              <a:off x="4345530" y="3904916"/>
              <a:ext cx="272649" cy="779348"/>
            </a:xfrm>
            <a:prstGeom prst="rect">
              <a:avLst/>
            </a:prstGeom>
            <a:blipFill>
              <a:blip r:embed="rId8"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2" name="object 23">
              <a:extLst>
                <a:ext uri="{FF2B5EF4-FFF2-40B4-BE49-F238E27FC236}">
                  <a16:creationId xmlns:a16="http://schemas.microsoft.com/office/drawing/2014/main" xmlns="" id="{15719DFF-EED0-4B35-89A2-DA1FA09E3E7D}"/>
                </a:ext>
              </a:extLst>
            </p:cNvPr>
            <p:cNvSpPr/>
            <p:nvPr/>
          </p:nvSpPr>
          <p:spPr>
            <a:xfrm>
              <a:off x="5297227" y="3938354"/>
              <a:ext cx="272650" cy="745910"/>
            </a:xfrm>
            <a:prstGeom prst="rect">
              <a:avLst/>
            </a:prstGeom>
            <a:blipFill>
              <a:blip r:embed="rId9"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3" name="object 24">
              <a:extLst>
                <a:ext uri="{FF2B5EF4-FFF2-40B4-BE49-F238E27FC236}">
                  <a16:creationId xmlns:a16="http://schemas.microsoft.com/office/drawing/2014/main" xmlns="" id="{60F78E23-7D5B-4625-9561-1B2FB7479178}"/>
                </a:ext>
              </a:extLst>
            </p:cNvPr>
            <p:cNvSpPr/>
            <p:nvPr/>
          </p:nvSpPr>
          <p:spPr>
            <a:xfrm>
              <a:off x="6248933" y="4056659"/>
              <a:ext cx="272646" cy="627605"/>
            </a:xfrm>
            <a:prstGeom prst="rect">
              <a:avLst/>
            </a:prstGeom>
            <a:blipFill>
              <a:blip r:embed="rId10"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4" name="object 25">
              <a:extLst>
                <a:ext uri="{FF2B5EF4-FFF2-40B4-BE49-F238E27FC236}">
                  <a16:creationId xmlns:a16="http://schemas.microsoft.com/office/drawing/2014/main" xmlns="" id="{7C85D408-F364-42D1-BCF3-CE0277120F79}"/>
                </a:ext>
              </a:extLst>
            </p:cNvPr>
            <p:cNvSpPr/>
            <p:nvPr/>
          </p:nvSpPr>
          <p:spPr>
            <a:xfrm>
              <a:off x="7200629" y="3778884"/>
              <a:ext cx="272642" cy="905379"/>
            </a:xfrm>
            <a:prstGeom prst="rect">
              <a:avLst/>
            </a:prstGeom>
            <a:blipFill>
              <a:blip r:embed="rId11"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5" name="object 26">
              <a:extLst>
                <a:ext uri="{FF2B5EF4-FFF2-40B4-BE49-F238E27FC236}">
                  <a16:creationId xmlns:a16="http://schemas.microsoft.com/office/drawing/2014/main" xmlns="" id="{EE7F7113-4321-4073-AE67-77D147FF6DD4}"/>
                </a:ext>
              </a:extLst>
            </p:cNvPr>
            <p:cNvSpPr/>
            <p:nvPr/>
          </p:nvSpPr>
          <p:spPr>
            <a:xfrm>
              <a:off x="8152326" y="3387897"/>
              <a:ext cx="272642" cy="1296360"/>
            </a:xfrm>
            <a:prstGeom prst="rect">
              <a:avLst/>
            </a:prstGeom>
            <a:blipFill>
              <a:blip r:embed="rId12"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6" name="object 27">
              <a:extLst>
                <a:ext uri="{FF2B5EF4-FFF2-40B4-BE49-F238E27FC236}">
                  <a16:creationId xmlns:a16="http://schemas.microsoft.com/office/drawing/2014/main" xmlns="" id="{13ADBC86-88CB-46DF-9967-289DCA26A52B}"/>
                </a:ext>
              </a:extLst>
            </p:cNvPr>
            <p:cNvSpPr/>
            <p:nvPr/>
          </p:nvSpPr>
          <p:spPr>
            <a:xfrm>
              <a:off x="4130711" y="4680690"/>
              <a:ext cx="0" cy="64580"/>
            </a:xfrm>
            <a:custGeom>
              <a:avLst/>
              <a:gdLst/>
              <a:ahLst/>
              <a:cxnLst/>
              <a:rect l="l" t="t" r="r" b="b"/>
              <a:pathLst>
                <a:path h="71754">
                  <a:moveTo>
                    <a:pt x="0" y="71450"/>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7" name="object 28">
              <a:extLst>
                <a:ext uri="{FF2B5EF4-FFF2-40B4-BE49-F238E27FC236}">
                  <a16:creationId xmlns:a16="http://schemas.microsoft.com/office/drawing/2014/main" xmlns="" id="{B9076DF2-1A74-4A57-9429-D70E8CE99C50}"/>
                </a:ext>
              </a:extLst>
            </p:cNvPr>
            <p:cNvSpPr/>
            <p:nvPr/>
          </p:nvSpPr>
          <p:spPr>
            <a:xfrm>
              <a:off x="5082404" y="4680690"/>
              <a:ext cx="0" cy="64580"/>
            </a:xfrm>
            <a:custGeom>
              <a:avLst/>
              <a:gdLst/>
              <a:ahLst/>
              <a:cxnLst/>
              <a:rect l="l" t="t" r="r" b="b"/>
              <a:pathLst>
                <a:path h="71754">
                  <a:moveTo>
                    <a:pt x="0" y="71450"/>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8" name="object 29">
              <a:extLst>
                <a:ext uri="{FF2B5EF4-FFF2-40B4-BE49-F238E27FC236}">
                  <a16:creationId xmlns:a16="http://schemas.microsoft.com/office/drawing/2014/main" xmlns="" id="{DEA566EC-89B5-4B51-B41B-842C33B5C0D2}"/>
                </a:ext>
              </a:extLst>
            </p:cNvPr>
            <p:cNvSpPr/>
            <p:nvPr/>
          </p:nvSpPr>
          <p:spPr>
            <a:xfrm>
              <a:off x="6034112" y="4680690"/>
              <a:ext cx="0" cy="64580"/>
            </a:xfrm>
            <a:custGeom>
              <a:avLst/>
              <a:gdLst/>
              <a:ahLst/>
              <a:cxnLst/>
              <a:rect l="l" t="t" r="r" b="b"/>
              <a:pathLst>
                <a:path h="71754">
                  <a:moveTo>
                    <a:pt x="0" y="71450"/>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19" name="object 30">
              <a:extLst>
                <a:ext uri="{FF2B5EF4-FFF2-40B4-BE49-F238E27FC236}">
                  <a16:creationId xmlns:a16="http://schemas.microsoft.com/office/drawing/2014/main" xmlns="" id="{9F5DFBBA-E83F-4A4D-BB4F-A239AB08F55A}"/>
                </a:ext>
              </a:extLst>
            </p:cNvPr>
            <p:cNvSpPr/>
            <p:nvPr/>
          </p:nvSpPr>
          <p:spPr>
            <a:xfrm>
              <a:off x="6985807" y="4680690"/>
              <a:ext cx="0" cy="64580"/>
            </a:xfrm>
            <a:custGeom>
              <a:avLst/>
              <a:gdLst/>
              <a:ahLst/>
              <a:cxnLst/>
              <a:rect l="l" t="t" r="r" b="b"/>
              <a:pathLst>
                <a:path h="71754">
                  <a:moveTo>
                    <a:pt x="0" y="71450"/>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20" name="object 31">
              <a:extLst>
                <a:ext uri="{FF2B5EF4-FFF2-40B4-BE49-F238E27FC236}">
                  <a16:creationId xmlns:a16="http://schemas.microsoft.com/office/drawing/2014/main" xmlns="" id="{F2E6D504-4D1C-482F-9F50-6226EBAEA96E}"/>
                </a:ext>
              </a:extLst>
            </p:cNvPr>
            <p:cNvSpPr/>
            <p:nvPr/>
          </p:nvSpPr>
          <p:spPr>
            <a:xfrm>
              <a:off x="7937500" y="4680690"/>
              <a:ext cx="0" cy="64580"/>
            </a:xfrm>
            <a:custGeom>
              <a:avLst/>
              <a:gdLst/>
              <a:ahLst/>
              <a:cxnLst/>
              <a:rect l="l" t="t" r="r" b="b"/>
              <a:pathLst>
                <a:path h="71754">
                  <a:moveTo>
                    <a:pt x="0" y="71450"/>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21" name="object 32">
              <a:extLst>
                <a:ext uri="{FF2B5EF4-FFF2-40B4-BE49-F238E27FC236}">
                  <a16:creationId xmlns:a16="http://schemas.microsoft.com/office/drawing/2014/main" xmlns="" id="{B8D1686E-DEDA-4F45-AD01-546086AD7ADF}"/>
                </a:ext>
              </a:extLst>
            </p:cNvPr>
            <p:cNvSpPr/>
            <p:nvPr/>
          </p:nvSpPr>
          <p:spPr>
            <a:xfrm>
              <a:off x="8889209" y="4680690"/>
              <a:ext cx="0" cy="64580"/>
            </a:xfrm>
            <a:custGeom>
              <a:avLst/>
              <a:gdLst/>
              <a:ahLst/>
              <a:cxnLst/>
              <a:rect l="l" t="t" r="r" b="b"/>
              <a:pathLst>
                <a:path h="71754">
                  <a:moveTo>
                    <a:pt x="0" y="71450"/>
                  </a:moveTo>
                  <a:lnTo>
                    <a:pt x="0"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22" name="object 33">
              <a:extLst>
                <a:ext uri="{FF2B5EF4-FFF2-40B4-BE49-F238E27FC236}">
                  <a16:creationId xmlns:a16="http://schemas.microsoft.com/office/drawing/2014/main" xmlns="" id="{E72E578C-3366-4C87-9550-734F4343EBDC}"/>
                </a:ext>
              </a:extLst>
            </p:cNvPr>
            <p:cNvSpPr txBox="1"/>
            <p:nvPr/>
          </p:nvSpPr>
          <p:spPr>
            <a:xfrm>
              <a:off x="3255789" y="5002153"/>
              <a:ext cx="899598" cy="256480"/>
            </a:xfrm>
            <a:prstGeom prst="rect">
              <a:avLst/>
            </a:prstGeom>
          </p:spPr>
          <p:txBody>
            <a:bodyPr vert="horz" wrap="square" lIns="0" tIns="0" rIns="0" bIns="0" rtlCol="0">
              <a:spAutoFit/>
            </a:bodyPr>
            <a:lstStyle/>
            <a:p>
              <a:pPr marL="92012" marR="4572" lvl="0" indent="-81153" algn="l" defTabSz="822960" rtl="0" eaLnBrk="1" fontAlgn="auto" latinLnBrk="0" hangingPunct="1">
                <a:lnSpc>
                  <a:spcPts val="1017"/>
                </a:lnSpc>
                <a:spcBef>
                  <a:spcPts val="0"/>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Denosumab</a:t>
              </a:r>
              <a:r>
                <a:rPr kumimoji="0" lang="es-ES" sz="1100" b="0" i="0" u="none" strike="noStrike" kern="1200" cap="none" spc="0" normalizeH="0" baseline="0" noProof="0" dirty="0">
                  <a:ln>
                    <a:noFill/>
                  </a:ln>
                  <a:solidFill>
                    <a:prstClr val="black"/>
                  </a:solidFill>
                  <a:effectLst/>
                  <a:uLnTx/>
                  <a:uFillTx/>
                  <a:latin typeface="Arial"/>
                  <a:ea typeface="+mn-ea"/>
                  <a:cs typeface="Arial"/>
                </a:rPr>
                <a:t> </a:t>
              </a:r>
              <a:r>
                <a:rPr kumimoji="0" sz="1100" b="0" i="0" u="none" strike="noStrike" kern="1200" cap="none" spc="0" normalizeH="0" baseline="0" noProof="0" dirty="0">
                  <a:ln>
                    <a:noFill/>
                  </a:ln>
                  <a:solidFill>
                    <a:prstClr val="black"/>
                  </a:solidFill>
                  <a:effectLst/>
                  <a:uLnTx/>
                  <a:uFillTx/>
                  <a:latin typeface="Arial"/>
                  <a:ea typeface="+mn-ea"/>
                  <a:cs typeface="Arial"/>
                </a:rPr>
                <a:t>N = 1,235</a:t>
              </a:r>
            </a:p>
          </p:txBody>
        </p:sp>
        <p:sp>
          <p:nvSpPr>
            <p:cNvPr id="123" name="object 34">
              <a:extLst>
                <a:ext uri="{FF2B5EF4-FFF2-40B4-BE49-F238E27FC236}">
                  <a16:creationId xmlns:a16="http://schemas.microsoft.com/office/drawing/2014/main" xmlns="" id="{8C97B698-F8EA-490B-99AA-4526FA153187}"/>
                </a:ext>
              </a:extLst>
            </p:cNvPr>
            <p:cNvSpPr txBox="1"/>
            <p:nvPr/>
          </p:nvSpPr>
          <p:spPr>
            <a:xfrm>
              <a:off x="4212374" y="5019374"/>
              <a:ext cx="899598" cy="256480"/>
            </a:xfrm>
            <a:prstGeom prst="rect">
              <a:avLst/>
            </a:prstGeom>
          </p:spPr>
          <p:txBody>
            <a:bodyPr vert="horz" wrap="square" lIns="0" tIns="0" rIns="0" bIns="0" rtlCol="0">
              <a:spAutoFit/>
            </a:bodyPr>
            <a:lstStyle/>
            <a:p>
              <a:pPr marL="91440" marR="4572" lvl="0" indent="-80582" algn="l" defTabSz="822960" rtl="0" eaLnBrk="1" fontAlgn="auto" latinLnBrk="0" hangingPunct="1">
                <a:lnSpc>
                  <a:spcPts val="1017"/>
                </a:lnSpc>
                <a:spcBef>
                  <a:spcPts val="0"/>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Alendronate</a:t>
              </a:r>
              <a:r>
                <a:rPr kumimoji="0" lang="es-ES" sz="1100" b="0" i="0" u="none" strike="noStrike" kern="1200" cap="none" spc="0" normalizeH="0" baseline="0" noProof="0" dirty="0">
                  <a:ln>
                    <a:noFill/>
                  </a:ln>
                  <a:solidFill>
                    <a:prstClr val="black"/>
                  </a:solidFill>
                  <a:effectLst/>
                  <a:uLnTx/>
                  <a:uFillTx/>
                  <a:latin typeface="Arial"/>
                  <a:ea typeface="+mn-ea"/>
                  <a:cs typeface="Arial"/>
                </a:rPr>
                <a:t> </a:t>
              </a:r>
              <a:r>
                <a:rPr kumimoji="0" sz="1100" b="0" i="0" u="none" strike="noStrike" kern="1200" cap="none" spc="0" normalizeH="0" baseline="0" noProof="0" dirty="0">
                  <a:ln>
                    <a:noFill/>
                  </a:ln>
                  <a:solidFill>
                    <a:prstClr val="black"/>
                  </a:solidFill>
                  <a:effectLst/>
                  <a:uLnTx/>
                  <a:uFillTx/>
                  <a:latin typeface="Arial"/>
                  <a:ea typeface="+mn-ea"/>
                  <a:cs typeface="Arial"/>
                </a:rPr>
                <a:t>N = 5,458</a:t>
              </a:r>
            </a:p>
          </p:txBody>
        </p:sp>
        <p:sp>
          <p:nvSpPr>
            <p:cNvPr id="124" name="object 35">
              <a:extLst>
                <a:ext uri="{FF2B5EF4-FFF2-40B4-BE49-F238E27FC236}">
                  <a16:creationId xmlns:a16="http://schemas.microsoft.com/office/drawing/2014/main" xmlns="" id="{ADE71864-4B16-4BDA-AE29-FF097DD1EFC8}"/>
                </a:ext>
              </a:extLst>
            </p:cNvPr>
            <p:cNvSpPr txBox="1"/>
            <p:nvPr/>
          </p:nvSpPr>
          <p:spPr>
            <a:xfrm>
              <a:off x="5227907" y="5019374"/>
              <a:ext cx="821794" cy="256480"/>
            </a:xfrm>
            <a:prstGeom prst="rect">
              <a:avLst/>
            </a:prstGeom>
          </p:spPr>
          <p:txBody>
            <a:bodyPr vert="horz" wrap="square" lIns="0" tIns="0" rIns="0" bIns="0" rtlCol="0">
              <a:spAutoFit/>
            </a:bodyPr>
            <a:lstStyle/>
            <a:p>
              <a:pPr marL="90869" marR="4572" lvl="0" indent="-80010" algn="l" defTabSz="822960" rtl="0" eaLnBrk="1" fontAlgn="auto" latinLnBrk="0" hangingPunct="1">
                <a:lnSpc>
                  <a:spcPts val="1017"/>
                </a:lnSpc>
                <a:spcBef>
                  <a:spcPts val="0"/>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Ibandronate</a:t>
              </a:r>
              <a:r>
                <a:rPr kumimoji="0" lang="es-ES" sz="1100" b="0" i="0" u="none" strike="noStrike" kern="1200" cap="none" spc="0" normalizeH="0" baseline="0" noProof="0" dirty="0">
                  <a:ln>
                    <a:noFill/>
                  </a:ln>
                  <a:solidFill>
                    <a:prstClr val="black"/>
                  </a:solidFill>
                  <a:effectLst/>
                  <a:uLnTx/>
                  <a:uFillTx/>
                  <a:latin typeface="Arial"/>
                  <a:ea typeface="+mn-ea"/>
                  <a:cs typeface="Arial"/>
                </a:rPr>
                <a:t> </a:t>
              </a:r>
              <a:r>
                <a:rPr kumimoji="0" sz="1100" b="0" i="0" u="none" strike="noStrike" kern="1200" cap="none" spc="0" normalizeH="0" baseline="0" noProof="0" dirty="0">
                  <a:ln>
                    <a:noFill/>
                  </a:ln>
                  <a:solidFill>
                    <a:prstClr val="black"/>
                  </a:solidFill>
                  <a:effectLst/>
                  <a:uLnTx/>
                  <a:uFillTx/>
                  <a:latin typeface="Arial"/>
                  <a:ea typeface="+mn-ea"/>
                  <a:cs typeface="Arial"/>
                </a:rPr>
                <a:t>N = 1,696</a:t>
              </a:r>
            </a:p>
          </p:txBody>
        </p:sp>
        <p:sp>
          <p:nvSpPr>
            <p:cNvPr id="125" name="object 36">
              <a:extLst>
                <a:ext uri="{FF2B5EF4-FFF2-40B4-BE49-F238E27FC236}">
                  <a16:creationId xmlns:a16="http://schemas.microsoft.com/office/drawing/2014/main" xmlns="" id="{7D9A1E56-4692-4FEC-96EB-0598E05A09A3}"/>
                </a:ext>
              </a:extLst>
            </p:cNvPr>
            <p:cNvSpPr txBox="1"/>
            <p:nvPr/>
          </p:nvSpPr>
          <p:spPr>
            <a:xfrm>
              <a:off x="6106688" y="5019374"/>
              <a:ext cx="800419" cy="256480"/>
            </a:xfrm>
            <a:prstGeom prst="rect">
              <a:avLst/>
            </a:prstGeom>
          </p:spPr>
          <p:txBody>
            <a:bodyPr vert="horz" wrap="square" lIns="0" tIns="0" rIns="0" bIns="0" rtlCol="0">
              <a:spAutoFit/>
            </a:bodyPr>
            <a:lstStyle/>
            <a:p>
              <a:pPr marL="97155" marR="4572" lvl="0" indent="-86297" algn="l" defTabSz="822960" rtl="0" eaLnBrk="1" fontAlgn="auto" latinLnBrk="0" hangingPunct="1">
                <a:lnSpc>
                  <a:spcPts val="1017"/>
                </a:lnSpc>
                <a:spcBef>
                  <a:spcPts val="0"/>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Risedronate</a:t>
              </a:r>
              <a:r>
                <a:rPr kumimoji="0" lang="es-ES" sz="1100" b="0" i="0" u="none" strike="noStrike" kern="1200" cap="none" spc="0" normalizeH="0" baseline="0" noProof="0" dirty="0">
                  <a:ln>
                    <a:noFill/>
                  </a:ln>
                  <a:solidFill>
                    <a:prstClr val="black"/>
                  </a:solidFill>
                  <a:effectLst/>
                  <a:uLnTx/>
                  <a:uFillTx/>
                  <a:latin typeface="Arial"/>
                  <a:ea typeface="+mn-ea"/>
                  <a:cs typeface="Arial"/>
                </a:rPr>
                <a:t> </a:t>
              </a:r>
              <a:r>
                <a:rPr kumimoji="0" sz="1100" b="0" i="0" u="none" strike="noStrike" kern="1200" cap="none" spc="0" normalizeH="0" baseline="0" noProof="0" dirty="0">
                  <a:ln>
                    <a:noFill/>
                  </a:ln>
                  <a:solidFill>
                    <a:prstClr val="black"/>
                  </a:solidFill>
                  <a:effectLst/>
                  <a:uLnTx/>
                  <a:uFillTx/>
                  <a:latin typeface="Arial"/>
                  <a:ea typeface="+mn-ea"/>
                  <a:cs typeface="Arial"/>
                </a:rPr>
                <a:t>N = 1,341</a:t>
              </a:r>
            </a:p>
          </p:txBody>
        </p:sp>
        <p:sp>
          <p:nvSpPr>
            <p:cNvPr id="126" name="object 37">
              <a:extLst>
                <a:ext uri="{FF2B5EF4-FFF2-40B4-BE49-F238E27FC236}">
                  <a16:creationId xmlns:a16="http://schemas.microsoft.com/office/drawing/2014/main" xmlns="" id="{EA833271-5712-4CFD-A532-EE0933D77311}"/>
                </a:ext>
              </a:extLst>
            </p:cNvPr>
            <p:cNvSpPr txBox="1"/>
            <p:nvPr/>
          </p:nvSpPr>
          <p:spPr>
            <a:xfrm>
              <a:off x="7131129" y="5023004"/>
              <a:ext cx="764847" cy="256480"/>
            </a:xfrm>
            <a:prstGeom prst="rect">
              <a:avLst/>
            </a:prstGeom>
          </p:spPr>
          <p:txBody>
            <a:bodyPr vert="horz" wrap="square" lIns="0" tIns="0" rIns="0" bIns="0" rtlCol="0">
              <a:spAutoFit/>
            </a:bodyPr>
            <a:lstStyle/>
            <a:p>
              <a:pPr marL="98870" marR="4572" lvl="0" indent="-88011" algn="l" defTabSz="822960" rtl="0" eaLnBrk="1" fontAlgn="auto" latinLnBrk="0" hangingPunct="1">
                <a:lnSpc>
                  <a:spcPts val="1017"/>
                </a:lnSpc>
                <a:spcBef>
                  <a:spcPts val="0"/>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Raloxifene</a:t>
              </a:r>
              <a:r>
                <a:rPr kumimoji="0" lang="es-ES" sz="1100" b="0" i="0" u="none" strike="noStrike" kern="1200" cap="none" spc="0" normalizeH="0" baseline="0" noProof="0" dirty="0">
                  <a:ln>
                    <a:noFill/>
                  </a:ln>
                  <a:solidFill>
                    <a:prstClr val="black"/>
                  </a:solidFill>
                  <a:effectLst/>
                  <a:uLnTx/>
                  <a:uFillTx/>
                  <a:latin typeface="Arial"/>
                  <a:ea typeface="+mn-ea"/>
                  <a:cs typeface="Arial"/>
                </a:rPr>
                <a:t> </a:t>
              </a:r>
              <a:r>
                <a:rPr kumimoji="0" sz="1100" b="0" i="0" u="none" strike="noStrike" kern="1200" cap="none" spc="0" normalizeH="0" baseline="0" noProof="0" dirty="0">
                  <a:ln>
                    <a:noFill/>
                  </a:ln>
                  <a:solidFill>
                    <a:prstClr val="black"/>
                  </a:solidFill>
                  <a:effectLst/>
                  <a:uLnTx/>
                  <a:uFillTx/>
                  <a:latin typeface="Arial"/>
                  <a:ea typeface="+mn-ea"/>
                  <a:cs typeface="Arial"/>
                </a:rPr>
                <a:t>N = 805</a:t>
              </a:r>
            </a:p>
          </p:txBody>
        </p:sp>
        <p:sp>
          <p:nvSpPr>
            <p:cNvPr id="127" name="object 38">
              <a:extLst>
                <a:ext uri="{FF2B5EF4-FFF2-40B4-BE49-F238E27FC236}">
                  <a16:creationId xmlns:a16="http://schemas.microsoft.com/office/drawing/2014/main" xmlns="" id="{66B1ACBD-5DE3-4C0D-AECE-0F0FF5833BDD}"/>
                </a:ext>
              </a:extLst>
            </p:cNvPr>
            <p:cNvSpPr txBox="1"/>
            <p:nvPr/>
          </p:nvSpPr>
          <p:spPr>
            <a:xfrm>
              <a:off x="8100104" y="5034062"/>
              <a:ext cx="877299" cy="256480"/>
            </a:xfrm>
            <a:prstGeom prst="rect">
              <a:avLst/>
            </a:prstGeom>
          </p:spPr>
          <p:txBody>
            <a:bodyPr vert="horz" wrap="square" lIns="0" tIns="0" rIns="0" bIns="0" rtlCol="0">
              <a:spAutoFit/>
            </a:bodyPr>
            <a:lstStyle/>
            <a:p>
              <a:pPr marL="133731" marR="4572" lvl="0" indent="-122873" algn="l" defTabSz="822960" rtl="0" eaLnBrk="1" fontAlgn="auto" latinLnBrk="0" hangingPunct="1">
                <a:lnSpc>
                  <a:spcPts val="1017"/>
                </a:lnSpc>
                <a:spcBef>
                  <a:spcPts val="0"/>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Teriparatide</a:t>
              </a:r>
              <a:r>
                <a:rPr kumimoji="0" lang="es-ES" sz="1100" b="0" i="0" u="none" strike="noStrike" kern="1200" cap="none" spc="0" normalizeH="0" baseline="0" noProof="0" dirty="0">
                  <a:ln>
                    <a:noFill/>
                  </a:ln>
                  <a:solidFill>
                    <a:prstClr val="black"/>
                  </a:solidFill>
                  <a:effectLst/>
                  <a:uLnTx/>
                  <a:uFillTx/>
                  <a:latin typeface="Arial"/>
                  <a:ea typeface="+mn-ea"/>
                  <a:cs typeface="Arial"/>
                </a:rPr>
                <a:t> </a:t>
              </a:r>
              <a:r>
                <a:rPr kumimoji="0" sz="1100" b="0" i="0" u="none" strike="noStrike" kern="1200" cap="none" spc="0" normalizeH="0" baseline="0" noProof="0" dirty="0">
                  <a:ln>
                    <a:noFill/>
                  </a:ln>
                  <a:solidFill>
                    <a:prstClr val="black"/>
                  </a:solidFill>
                  <a:effectLst/>
                  <a:uLnTx/>
                  <a:uFillTx/>
                  <a:latin typeface="Arial"/>
                  <a:ea typeface="+mn-ea"/>
                  <a:cs typeface="Arial"/>
                </a:rPr>
                <a:t>N = 328</a:t>
              </a:r>
            </a:p>
          </p:txBody>
        </p:sp>
        <p:sp>
          <p:nvSpPr>
            <p:cNvPr id="128" name="object 39">
              <a:extLst>
                <a:ext uri="{FF2B5EF4-FFF2-40B4-BE49-F238E27FC236}">
                  <a16:creationId xmlns:a16="http://schemas.microsoft.com/office/drawing/2014/main" xmlns="" id="{2AC7A708-E868-4EF7-B886-C9C8F319B79D}"/>
                </a:ext>
              </a:extLst>
            </p:cNvPr>
            <p:cNvSpPr txBox="1"/>
            <p:nvPr/>
          </p:nvSpPr>
          <p:spPr>
            <a:xfrm>
              <a:off x="3433020" y="3037813"/>
              <a:ext cx="271504"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68.3</a:t>
              </a:r>
            </a:p>
          </p:txBody>
        </p:sp>
        <p:sp>
          <p:nvSpPr>
            <p:cNvPr id="129" name="object 40">
              <a:extLst>
                <a:ext uri="{FF2B5EF4-FFF2-40B4-BE49-F238E27FC236}">
                  <a16:creationId xmlns:a16="http://schemas.microsoft.com/office/drawing/2014/main" xmlns="" id="{2544D9A8-641F-498F-8747-0F22AEB44416}"/>
                </a:ext>
              </a:extLst>
            </p:cNvPr>
            <p:cNvSpPr txBox="1"/>
            <p:nvPr/>
          </p:nvSpPr>
          <p:spPr>
            <a:xfrm>
              <a:off x="4389363" y="3750359"/>
              <a:ext cx="275280"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35.1</a:t>
              </a:r>
            </a:p>
          </p:txBody>
        </p:sp>
        <p:sp>
          <p:nvSpPr>
            <p:cNvPr id="130" name="object 41">
              <a:extLst>
                <a:ext uri="{FF2B5EF4-FFF2-40B4-BE49-F238E27FC236}">
                  <a16:creationId xmlns:a16="http://schemas.microsoft.com/office/drawing/2014/main" xmlns="" id="{9FD9B154-5E3F-409D-AF6F-5EC9769AC89F}"/>
                </a:ext>
              </a:extLst>
            </p:cNvPr>
            <p:cNvSpPr txBox="1"/>
            <p:nvPr/>
          </p:nvSpPr>
          <p:spPr>
            <a:xfrm>
              <a:off x="5336652" y="3782482"/>
              <a:ext cx="288112"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33.8</a:t>
              </a:r>
            </a:p>
          </p:txBody>
        </p:sp>
        <p:sp>
          <p:nvSpPr>
            <p:cNvPr id="131" name="object 42">
              <a:extLst>
                <a:ext uri="{FF2B5EF4-FFF2-40B4-BE49-F238E27FC236}">
                  <a16:creationId xmlns:a16="http://schemas.microsoft.com/office/drawing/2014/main" xmlns="" id="{C72515BF-EB20-40A5-94C7-AA25A0651D82}"/>
                </a:ext>
              </a:extLst>
            </p:cNvPr>
            <p:cNvSpPr txBox="1"/>
            <p:nvPr/>
          </p:nvSpPr>
          <p:spPr>
            <a:xfrm>
              <a:off x="6288973" y="3902059"/>
              <a:ext cx="364492"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28.9</a:t>
              </a:r>
            </a:p>
          </p:txBody>
        </p:sp>
        <p:sp>
          <p:nvSpPr>
            <p:cNvPr id="132" name="object 43">
              <a:extLst>
                <a:ext uri="{FF2B5EF4-FFF2-40B4-BE49-F238E27FC236}">
                  <a16:creationId xmlns:a16="http://schemas.microsoft.com/office/drawing/2014/main" xmlns="" id="{97AF2267-200B-42BB-BE1C-AF3F4030F8BD}"/>
                </a:ext>
              </a:extLst>
            </p:cNvPr>
            <p:cNvSpPr txBox="1"/>
            <p:nvPr/>
          </p:nvSpPr>
          <p:spPr>
            <a:xfrm>
              <a:off x="7241292" y="3624266"/>
              <a:ext cx="372292"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42.0</a:t>
              </a:r>
            </a:p>
          </p:txBody>
        </p:sp>
        <p:sp>
          <p:nvSpPr>
            <p:cNvPr id="133" name="object 44">
              <a:extLst>
                <a:ext uri="{FF2B5EF4-FFF2-40B4-BE49-F238E27FC236}">
                  <a16:creationId xmlns:a16="http://schemas.microsoft.com/office/drawing/2014/main" xmlns="" id="{6B43F215-F47B-4EE5-9BF1-B63C38479393}"/>
                </a:ext>
              </a:extLst>
            </p:cNvPr>
            <p:cNvSpPr txBox="1"/>
            <p:nvPr/>
          </p:nvSpPr>
          <p:spPr>
            <a:xfrm>
              <a:off x="8197177" y="3233297"/>
              <a:ext cx="376527"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59.1</a:t>
              </a:r>
            </a:p>
          </p:txBody>
        </p:sp>
        <p:sp>
          <p:nvSpPr>
            <p:cNvPr id="134" name="object 45">
              <a:extLst>
                <a:ext uri="{FF2B5EF4-FFF2-40B4-BE49-F238E27FC236}">
                  <a16:creationId xmlns:a16="http://schemas.microsoft.com/office/drawing/2014/main" xmlns="" id="{AF2FC80C-A767-454C-9210-79C0B1649095}"/>
                </a:ext>
              </a:extLst>
            </p:cNvPr>
            <p:cNvSpPr txBox="1"/>
            <p:nvPr/>
          </p:nvSpPr>
          <p:spPr>
            <a:xfrm>
              <a:off x="3710219" y="2974824"/>
              <a:ext cx="405785"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71.3</a:t>
              </a:r>
            </a:p>
          </p:txBody>
        </p:sp>
        <p:sp>
          <p:nvSpPr>
            <p:cNvPr id="135" name="object 46">
              <a:extLst>
                <a:ext uri="{FF2B5EF4-FFF2-40B4-BE49-F238E27FC236}">
                  <a16:creationId xmlns:a16="http://schemas.microsoft.com/office/drawing/2014/main" xmlns="" id="{B780E2C4-F056-4A32-94A2-03EFF1C8A3E4}"/>
                </a:ext>
              </a:extLst>
            </p:cNvPr>
            <p:cNvSpPr txBox="1"/>
            <p:nvPr/>
          </p:nvSpPr>
          <p:spPr>
            <a:xfrm>
              <a:off x="4662173" y="3850616"/>
              <a:ext cx="345371"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31.3</a:t>
              </a:r>
            </a:p>
          </p:txBody>
        </p:sp>
        <p:sp>
          <p:nvSpPr>
            <p:cNvPr id="136" name="object 47">
              <a:extLst>
                <a:ext uri="{FF2B5EF4-FFF2-40B4-BE49-F238E27FC236}">
                  <a16:creationId xmlns:a16="http://schemas.microsoft.com/office/drawing/2014/main" xmlns="" id="{FC7E6270-E30C-4988-ACEE-CAF3F4431D47}"/>
                </a:ext>
              </a:extLst>
            </p:cNvPr>
            <p:cNvSpPr txBox="1"/>
            <p:nvPr/>
          </p:nvSpPr>
          <p:spPr>
            <a:xfrm>
              <a:off x="5610743" y="3847758"/>
              <a:ext cx="265073"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30.4</a:t>
              </a:r>
            </a:p>
          </p:txBody>
        </p:sp>
        <p:sp>
          <p:nvSpPr>
            <p:cNvPr id="137" name="object 48">
              <a:extLst>
                <a:ext uri="{FF2B5EF4-FFF2-40B4-BE49-F238E27FC236}">
                  <a16:creationId xmlns:a16="http://schemas.microsoft.com/office/drawing/2014/main" xmlns="" id="{50D70C22-B2E8-41EF-8C68-5ADBD6D647F3}"/>
                </a:ext>
              </a:extLst>
            </p:cNvPr>
            <p:cNvSpPr txBox="1"/>
            <p:nvPr/>
          </p:nvSpPr>
          <p:spPr>
            <a:xfrm>
              <a:off x="6562332" y="3984368"/>
              <a:ext cx="293199"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25.6</a:t>
              </a:r>
            </a:p>
          </p:txBody>
        </p:sp>
        <p:sp>
          <p:nvSpPr>
            <p:cNvPr id="138" name="object 49">
              <a:extLst>
                <a:ext uri="{FF2B5EF4-FFF2-40B4-BE49-F238E27FC236}">
                  <a16:creationId xmlns:a16="http://schemas.microsoft.com/office/drawing/2014/main" xmlns="" id="{486EEADD-BC6B-47FE-A86A-F45CE7EDB169}"/>
                </a:ext>
              </a:extLst>
            </p:cNvPr>
            <p:cNvSpPr txBox="1"/>
            <p:nvPr/>
          </p:nvSpPr>
          <p:spPr>
            <a:xfrm>
              <a:off x="7513553" y="3687255"/>
              <a:ext cx="433950"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38.4</a:t>
              </a:r>
            </a:p>
          </p:txBody>
        </p:sp>
        <p:sp>
          <p:nvSpPr>
            <p:cNvPr id="139" name="object 50">
              <a:extLst>
                <a:ext uri="{FF2B5EF4-FFF2-40B4-BE49-F238E27FC236}">
                  <a16:creationId xmlns:a16="http://schemas.microsoft.com/office/drawing/2014/main" xmlns="" id="{3F58108F-1ADD-486E-8221-68E2A5600422}"/>
                </a:ext>
              </a:extLst>
            </p:cNvPr>
            <p:cNvSpPr txBox="1"/>
            <p:nvPr/>
          </p:nvSpPr>
          <p:spPr>
            <a:xfrm>
              <a:off x="8464683" y="3392771"/>
              <a:ext cx="451921" cy="138499"/>
            </a:xfrm>
            <a:prstGeom prst="rect">
              <a:avLst/>
            </a:prstGeom>
          </p:spPr>
          <p:txBody>
            <a:bodyPr vert="horz" wrap="square" lIns="0" tIns="0" rIns="0" bIns="0" rtlCol="0">
              <a:spAutoFit/>
            </a:bodyPr>
            <a:lstStyle/>
            <a:p>
              <a:pPr marL="11430" marR="0" lvl="0" indent="0" algn="l" defTabSz="82296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prstClr val="black"/>
                  </a:solidFill>
                  <a:effectLst/>
                  <a:uLnTx/>
                  <a:uFillTx/>
                  <a:latin typeface="Arial"/>
                  <a:ea typeface="+mn-ea"/>
                  <a:cs typeface="Arial"/>
                </a:rPr>
                <a:t>52.2</a:t>
              </a:r>
            </a:p>
          </p:txBody>
        </p:sp>
        <p:sp>
          <p:nvSpPr>
            <p:cNvPr id="140" name="object 51">
              <a:extLst>
                <a:ext uri="{FF2B5EF4-FFF2-40B4-BE49-F238E27FC236}">
                  <a16:creationId xmlns:a16="http://schemas.microsoft.com/office/drawing/2014/main" xmlns="" id="{C787C4E4-DB54-4C7C-950C-C127DD447855}"/>
                </a:ext>
              </a:extLst>
            </p:cNvPr>
            <p:cNvSpPr/>
            <p:nvPr/>
          </p:nvSpPr>
          <p:spPr>
            <a:xfrm>
              <a:off x="3121034" y="4684257"/>
              <a:ext cx="5775008" cy="0"/>
            </a:xfrm>
            <a:custGeom>
              <a:avLst/>
              <a:gdLst/>
              <a:ahLst/>
              <a:cxnLst/>
              <a:rect l="l" t="t" r="r" b="b"/>
              <a:pathLst>
                <a:path w="6416675">
                  <a:moveTo>
                    <a:pt x="0" y="0"/>
                  </a:moveTo>
                  <a:lnTo>
                    <a:pt x="6416116" y="0"/>
                  </a:lnTo>
                </a:path>
              </a:pathLst>
            </a:custGeom>
            <a:ln w="7937">
              <a:solidFill>
                <a:srgbClr val="000000"/>
              </a:solidFill>
            </a:ln>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dirty="0">
                <a:ln>
                  <a:noFill/>
                </a:ln>
                <a:solidFill>
                  <a:prstClr val="black"/>
                </a:solidFill>
                <a:effectLst/>
                <a:uLnTx/>
                <a:uFillTx/>
                <a:latin typeface="Arial"/>
                <a:ea typeface="+mn-ea"/>
                <a:cs typeface="Arial"/>
              </a:endParaRPr>
            </a:p>
          </p:txBody>
        </p:sp>
        <p:sp>
          <p:nvSpPr>
            <p:cNvPr id="141" name="object 52">
              <a:extLst>
                <a:ext uri="{FF2B5EF4-FFF2-40B4-BE49-F238E27FC236}">
                  <a16:creationId xmlns:a16="http://schemas.microsoft.com/office/drawing/2014/main" xmlns="" id="{C221E99A-682A-4E65-8B98-D0228A6257A9}"/>
                </a:ext>
              </a:extLst>
            </p:cNvPr>
            <p:cNvSpPr txBox="1"/>
            <p:nvPr/>
          </p:nvSpPr>
          <p:spPr>
            <a:xfrm>
              <a:off x="5914361" y="2725030"/>
              <a:ext cx="1756790" cy="196400"/>
            </a:xfrm>
            <a:prstGeom prst="rect">
              <a:avLst/>
            </a:prstGeom>
            <a:ln w="3975">
              <a:solidFill>
                <a:srgbClr val="000000"/>
              </a:solidFill>
            </a:ln>
          </p:spPr>
          <p:txBody>
            <a:bodyPr vert="horz" wrap="square" lIns="0" tIns="26861" rIns="0" bIns="0" rtlCol="0">
              <a:spAutoFit/>
            </a:bodyPr>
            <a:lstStyle/>
            <a:p>
              <a:pPr marL="233171" marR="0" lvl="0" indent="0" algn="l" defTabSz="822960" rtl="0" eaLnBrk="1" fontAlgn="auto" latinLnBrk="0" hangingPunct="1">
                <a:lnSpc>
                  <a:spcPct val="100000"/>
                </a:lnSpc>
                <a:spcBef>
                  <a:spcPts val="212"/>
                </a:spcBef>
                <a:spcAft>
                  <a:spcPts val="0"/>
                </a:spcAft>
                <a:buClrTx/>
                <a:buSzTx/>
                <a:buFontTx/>
                <a:buNone/>
                <a:tabLst>
                  <a:tab pos="1057275" algn="l"/>
                </a:tabLst>
                <a:defRPr/>
              </a:pPr>
              <a:r>
                <a:rPr kumimoji="0" sz="1100" b="0" i="0" u="none" strike="noStrike" kern="1200" cap="none" spc="0" normalizeH="0" baseline="0" noProof="0" dirty="0">
                  <a:ln>
                    <a:noFill/>
                  </a:ln>
                  <a:solidFill>
                    <a:prstClr val="black"/>
                  </a:solidFill>
                  <a:effectLst/>
                  <a:uLnTx/>
                  <a:uFillTx/>
                  <a:latin typeface="Arial"/>
                  <a:ea typeface="+mn-ea"/>
                  <a:cs typeface="Arial"/>
                </a:rPr>
                <a:t>Persistent	Compliant</a:t>
              </a:r>
            </a:p>
          </p:txBody>
        </p:sp>
        <p:sp>
          <p:nvSpPr>
            <p:cNvPr id="142" name="object 53">
              <a:extLst>
                <a:ext uri="{FF2B5EF4-FFF2-40B4-BE49-F238E27FC236}">
                  <a16:creationId xmlns:a16="http://schemas.microsoft.com/office/drawing/2014/main" xmlns="" id="{49055FAB-721D-4D84-98AA-9569661CC4CF}"/>
                </a:ext>
              </a:extLst>
            </p:cNvPr>
            <p:cNvSpPr/>
            <p:nvPr/>
          </p:nvSpPr>
          <p:spPr>
            <a:xfrm>
              <a:off x="5995656" y="2785894"/>
              <a:ext cx="82307" cy="82303"/>
            </a:xfrm>
            <a:prstGeom prst="rect">
              <a:avLst/>
            </a:prstGeom>
            <a:blipFill>
              <a:blip r:embed="rId13"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43" name="object 54">
              <a:extLst>
                <a:ext uri="{FF2B5EF4-FFF2-40B4-BE49-F238E27FC236}">
                  <a16:creationId xmlns:a16="http://schemas.microsoft.com/office/drawing/2014/main" xmlns="" id="{58FDC187-1773-4304-BDA7-0D5DCAD34F01}"/>
                </a:ext>
              </a:extLst>
            </p:cNvPr>
            <p:cNvSpPr/>
            <p:nvPr/>
          </p:nvSpPr>
          <p:spPr>
            <a:xfrm>
              <a:off x="6820068" y="2785894"/>
              <a:ext cx="82304" cy="82303"/>
            </a:xfrm>
            <a:prstGeom prst="rect">
              <a:avLst/>
            </a:prstGeom>
            <a:blipFill>
              <a:blip r:embed="rId14" cstate="print"/>
              <a:stretch>
                <a:fillRect/>
              </a:stretch>
            </a:blipFill>
          </p:spPr>
          <p:txBody>
            <a:bodyPr wrap="square" lIns="0" tIns="0" rIns="0" bIns="0" rtlCol="0"/>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Arial"/>
                <a:ea typeface="+mn-ea"/>
                <a:cs typeface="Arial"/>
              </a:endParaRPr>
            </a:p>
          </p:txBody>
        </p:sp>
        <p:sp>
          <p:nvSpPr>
            <p:cNvPr id="144" name="object 14">
              <a:extLst>
                <a:ext uri="{FF2B5EF4-FFF2-40B4-BE49-F238E27FC236}">
                  <a16:creationId xmlns:a16="http://schemas.microsoft.com/office/drawing/2014/main" xmlns="" id="{81DBEA9E-AB43-4E05-A261-110F5172FB4B}"/>
                </a:ext>
              </a:extLst>
            </p:cNvPr>
            <p:cNvSpPr txBox="1"/>
            <p:nvPr/>
          </p:nvSpPr>
          <p:spPr>
            <a:xfrm>
              <a:off x="2812985" y="2453621"/>
              <a:ext cx="293264" cy="138499"/>
            </a:xfrm>
            <a:prstGeom prst="rect">
              <a:avLst/>
            </a:prstGeom>
          </p:spPr>
          <p:txBody>
            <a:bodyPr vert="horz" wrap="square" lIns="0" tIns="0" rIns="0" bIns="0" rtlCol="0">
              <a:spAutoFit/>
            </a:bodyPr>
            <a:lstStyle/>
            <a:p>
              <a:pPr marL="11430" marR="0" lvl="0" indent="0" algn="r" defTabSz="822960" rtl="0" eaLnBrk="1" fontAlgn="auto" latinLnBrk="0" hangingPunct="1">
                <a:lnSpc>
                  <a:spcPct val="100000"/>
                </a:lnSpc>
                <a:spcBef>
                  <a:spcPts val="0"/>
                </a:spcBef>
                <a:spcAft>
                  <a:spcPts val="0"/>
                </a:spcAft>
                <a:buClrTx/>
                <a:buSzTx/>
                <a:buFontTx/>
                <a:buNone/>
                <a:tabLst/>
                <a:defRPr/>
              </a:pPr>
              <a:r>
                <a:rPr kumimoji="0" lang="es-ES_tradnl" sz="900" b="0" i="0" u="none" strike="noStrike" kern="1200" cap="none" spc="0" normalizeH="0" baseline="0" noProof="0" dirty="0">
                  <a:ln>
                    <a:noFill/>
                  </a:ln>
                  <a:solidFill>
                    <a:prstClr val="black"/>
                  </a:solidFill>
                  <a:effectLst/>
                  <a:uLnTx/>
                  <a:uFillTx/>
                  <a:latin typeface="Arial"/>
                  <a:ea typeface="+mn-ea"/>
                  <a:cs typeface="Arial"/>
                </a:rPr>
                <a:t>100</a:t>
              </a:r>
              <a:endParaRPr kumimoji="0" sz="900" b="0" i="0" u="none" strike="noStrike" kern="1200" cap="none" spc="0" normalizeH="0" baseline="0" noProof="0" dirty="0">
                <a:ln>
                  <a:noFill/>
                </a:ln>
                <a:solidFill>
                  <a:prstClr val="black"/>
                </a:solidFill>
                <a:effectLst/>
                <a:uLnTx/>
                <a:uFillTx/>
                <a:latin typeface="Arial"/>
                <a:ea typeface="+mn-ea"/>
                <a:cs typeface="Arial"/>
              </a:endParaRPr>
            </a:p>
          </p:txBody>
        </p:sp>
      </p:grpSp>
      <p:sp>
        <p:nvSpPr>
          <p:cNvPr id="145" name="object 56">
            <a:extLst>
              <a:ext uri="{FF2B5EF4-FFF2-40B4-BE49-F238E27FC236}">
                <a16:creationId xmlns:a16="http://schemas.microsoft.com/office/drawing/2014/main" xmlns="" id="{6CA961E6-FDD3-4094-A812-78121DE324D5}"/>
              </a:ext>
            </a:extLst>
          </p:cNvPr>
          <p:cNvSpPr txBox="1">
            <a:spLocks/>
          </p:cNvSpPr>
          <p:nvPr/>
        </p:nvSpPr>
        <p:spPr>
          <a:xfrm>
            <a:off x="1681319" y="5631938"/>
            <a:ext cx="8872031" cy="387798"/>
          </a:xfrm>
          <a:prstGeom prst="rect">
            <a:avLst/>
          </a:prstGeom>
        </p:spPr>
        <p:txBody>
          <a:bodyPr vert="horz" wrap="square" lIns="0" tIns="0" rIns="0" bIns="0" rtlCol="0">
            <a:spAutoFit/>
          </a:bodyPr>
          <a:lstStyle>
            <a:lvl1pPr marL="228600" indent="-228600" algn="l" rtl="0" fontAlgn="base">
              <a:lnSpc>
                <a:spcPct val="90000"/>
              </a:lnSpc>
              <a:spcBef>
                <a:spcPts val="1000"/>
              </a:spcBef>
              <a:spcAft>
                <a:spcPct val="0"/>
              </a:spcAft>
              <a:buFont typeface="Arial" charset="0"/>
              <a:buChar char="•"/>
              <a:defRPr sz="2800" b="0" i="0" kern="120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4572" indent="0" algn="ctr" eaLnBrk="1" hangingPunct="1">
              <a:buFont typeface="Arial" charset="0"/>
              <a:buNone/>
            </a:pPr>
            <a:r>
              <a:rPr lang="es-CO" sz="1400" dirty="0">
                <a:latin typeface="Arial"/>
                <a:cs typeface="Arial"/>
              </a:rPr>
              <a:t>Estudio retrospectivo usando datos de información comercial y Medicare en Estados Unidos  en mujeres &gt;18 años quienes iniciaron nueva medicación entre enero 1 de 2012 a marzo 31 de 2012.</a:t>
            </a:r>
          </a:p>
        </p:txBody>
      </p:sp>
      <p:sp>
        <p:nvSpPr>
          <p:cNvPr id="147" name="object 60">
            <a:extLst>
              <a:ext uri="{FF2B5EF4-FFF2-40B4-BE49-F238E27FC236}">
                <a16:creationId xmlns:a16="http://schemas.microsoft.com/office/drawing/2014/main" xmlns="" id="{10B50E6C-6CA1-4ED2-AAE1-1B7E6253C5E0}"/>
              </a:ext>
            </a:extLst>
          </p:cNvPr>
          <p:cNvSpPr txBox="1"/>
          <p:nvPr/>
        </p:nvSpPr>
        <p:spPr>
          <a:xfrm>
            <a:off x="645410" y="6396811"/>
            <a:ext cx="7806690" cy="120418"/>
          </a:xfrm>
          <a:prstGeom prst="rect">
            <a:avLst/>
          </a:prstGeom>
        </p:spPr>
        <p:txBody>
          <a:bodyPr vert="horz" wrap="square" lIns="0" tIns="0" rIns="0" bIns="0" rtlCol="0">
            <a:spAutoFit/>
          </a:bodyPr>
          <a:lstStyle/>
          <a:p>
            <a:pPr marL="11430" marR="0" lvl="0" indent="0" algn="l" defTabSz="822960" rtl="0" eaLnBrk="1" fontAlgn="auto" latinLnBrk="0" hangingPunct="1">
              <a:lnSpc>
                <a:spcPts val="850"/>
              </a:lnSpc>
              <a:spcBef>
                <a:spcPts val="0"/>
              </a:spcBef>
              <a:spcAft>
                <a:spcPts val="0"/>
              </a:spcAft>
              <a:buClrTx/>
              <a:buSzTx/>
              <a:buFontTx/>
              <a:buNone/>
              <a:tabLst/>
              <a:defRPr/>
            </a:pPr>
            <a:r>
              <a:rPr kumimoji="0" lang="es-CO" sz="1000" b="0" i="0" u="none" strike="noStrike" kern="1200" cap="none" spc="0" normalizeH="0" baseline="0" noProof="0" dirty="0">
                <a:ln>
                  <a:noFill/>
                </a:ln>
                <a:effectLst/>
                <a:uLnTx/>
                <a:uFillTx/>
                <a:latin typeface="Calibri"/>
                <a:ea typeface="+mn-ea"/>
                <a:cs typeface="Arial"/>
              </a:rPr>
              <a:t>Cheng L, </a:t>
            </a:r>
            <a:r>
              <a:rPr kumimoji="0" lang="es-CO" sz="1000" b="0" i="0" u="none" strike="noStrike" kern="1200" cap="none" spc="0" normalizeH="0" baseline="0" noProof="0" dirty="0" err="1">
                <a:ln>
                  <a:noFill/>
                </a:ln>
                <a:effectLst/>
                <a:uLnTx/>
                <a:uFillTx/>
                <a:latin typeface="Calibri"/>
                <a:ea typeface="+mn-ea"/>
                <a:cs typeface="Arial"/>
              </a:rPr>
              <a:t>Limone</a:t>
            </a:r>
            <a:r>
              <a:rPr kumimoji="0" lang="es-CO" sz="1000" b="0" i="0" u="none" strike="noStrike" kern="1200" cap="none" spc="0" normalizeH="0" baseline="0" noProof="0" dirty="0">
                <a:ln>
                  <a:noFill/>
                </a:ln>
                <a:effectLst/>
                <a:uLnTx/>
                <a:uFillTx/>
                <a:latin typeface="Calibri"/>
                <a:ea typeface="+mn-ea"/>
                <a:cs typeface="Arial"/>
              </a:rPr>
              <a:t> B, </a:t>
            </a:r>
            <a:r>
              <a:rPr kumimoji="0" lang="es-CO" sz="1000" b="0" i="0" u="none" strike="noStrike" kern="1200" cap="none" spc="0" normalizeH="0" baseline="0" noProof="0" dirty="0" err="1">
                <a:ln>
                  <a:noFill/>
                </a:ln>
                <a:effectLst/>
                <a:uLnTx/>
                <a:uFillTx/>
                <a:latin typeface="Calibri"/>
                <a:ea typeface="+mn-ea"/>
                <a:cs typeface="Arial"/>
              </a:rPr>
              <a:t>Radbill</a:t>
            </a:r>
            <a:r>
              <a:rPr kumimoji="0" lang="es-CO" sz="1000" b="0" i="0" u="none" strike="noStrike" kern="1200" cap="none" spc="0" normalizeH="0" baseline="0" noProof="0" dirty="0">
                <a:ln>
                  <a:noFill/>
                </a:ln>
                <a:effectLst/>
                <a:uLnTx/>
                <a:uFillTx/>
                <a:latin typeface="Calibri"/>
                <a:ea typeface="+mn-ea"/>
                <a:cs typeface="Arial"/>
              </a:rPr>
              <a:t> L . </a:t>
            </a:r>
            <a:r>
              <a:rPr kumimoji="0" sz="1000" b="0" i="0" u="none" strike="noStrike" kern="1200" cap="none" spc="0" normalizeH="0" baseline="0" noProof="0" dirty="0">
                <a:ln>
                  <a:noFill/>
                </a:ln>
                <a:effectLst/>
                <a:uLnTx/>
                <a:uFillTx/>
                <a:latin typeface="Calibri"/>
                <a:ea typeface="+mn-ea"/>
                <a:cs typeface="Arial"/>
              </a:rPr>
              <a:t> Manag Care Spec Pharm 2015;21(9):924932</a:t>
            </a:r>
          </a:p>
        </p:txBody>
      </p:sp>
    </p:spTree>
    <p:extLst>
      <p:ext uri="{BB962C8B-B14F-4D97-AF65-F5344CB8AC3E}">
        <p14:creationId xmlns:p14="http://schemas.microsoft.com/office/powerpoint/2010/main" val="2565663950"/>
      </p:ext>
    </p:extLst>
  </p:cSld>
  <p:clrMapOvr>
    <a:masterClrMapping/>
  </p:clrMapOvr>
  <p:transition xmlns:p14="http://schemas.microsoft.com/office/powerpoint/2010/mai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xmlns="" id="{A1A62CDA-144D-400E-B2A4-9620905A661A}"/>
              </a:ext>
            </a:extLst>
          </p:cNvPr>
          <p:cNvGraphicFramePr>
            <a:graphicFrameLocks/>
          </p:cNvGraphicFramePr>
          <p:nvPr>
            <p:extLst/>
          </p:nvPr>
        </p:nvGraphicFramePr>
        <p:xfrm>
          <a:off x="2388782" y="491978"/>
          <a:ext cx="6691405" cy="5599815"/>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Conector recto 4">
            <a:extLst>
              <a:ext uri="{FF2B5EF4-FFF2-40B4-BE49-F238E27FC236}">
                <a16:creationId xmlns:a16="http://schemas.microsoft.com/office/drawing/2014/main" xmlns="" id="{0131B434-4B55-4232-BEDA-B0BBBB98F813}"/>
              </a:ext>
            </a:extLst>
          </p:cNvPr>
          <p:cNvCxnSpPr>
            <a:cxnSpLocks/>
          </p:cNvCxnSpPr>
          <p:nvPr/>
        </p:nvCxnSpPr>
        <p:spPr>
          <a:xfrm>
            <a:off x="3362326" y="1400175"/>
            <a:ext cx="1" cy="33337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CuadroTexto 30">
            <a:extLst>
              <a:ext uri="{FF2B5EF4-FFF2-40B4-BE49-F238E27FC236}">
                <a16:creationId xmlns:a16="http://schemas.microsoft.com/office/drawing/2014/main" xmlns="" id="{F6110B69-B0E6-439A-A131-0BA751E3B0D0}"/>
              </a:ext>
            </a:extLst>
          </p:cNvPr>
          <p:cNvSpPr txBox="1"/>
          <p:nvPr/>
        </p:nvSpPr>
        <p:spPr>
          <a:xfrm>
            <a:off x="2572445" y="5691707"/>
            <a:ext cx="7047110" cy="28724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s-MX" sz="1400" b="1" dirty="0">
                <a:solidFill>
                  <a:schemeClr val="tx1"/>
                </a:solidFill>
              </a:rPr>
              <a:t>Cumplimiento: </a:t>
            </a:r>
            <a:r>
              <a:rPr lang="es-MX" sz="1400" dirty="0"/>
              <a:t>Recibió 2 inyecciones por año, cada una (± 4 semanas) después de la anterior.</a:t>
            </a:r>
            <a:br>
              <a:rPr lang="es-MX" sz="1400" dirty="0"/>
            </a:br>
            <a:endParaRPr lang="es-MX" sz="1200" dirty="0">
              <a:solidFill>
                <a:schemeClr val="tx1"/>
              </a:solidFill>
            </a:endParaRPr>
          </a:p>
        </p:txBody>
      </p:sp>
      <p:sp>
        <p:nvSpPr>
          <p:cNvPr id="7" name="Rectángulo 6">
            <a:extLst>
              <a:ext uri="{FF2B5EF4-FFF2-40B4-BE49-F238E27FC236}">
                <a16:creationId xmlns:a16="http://schemas.microsoft.com/office/drawing/2014/main" xmlns="" id="{E63907BA-7505-4608-B348-36B34D54D27C}"/>
              </a:ext>
            </a:extLst>
          </p:cNvPr>
          <p:cNvSpPr/>
          <p:nvPr/>
        </p:nvSpPr>
        <p:spPr>
          <a:xfrm>
            <a:off x="1504345" y="249679"/>
            <a:ext cx="10114045" cy="954107"/>
          </a:xfrm>
          <a:prstGeom prst="rect">
            <a:avLst/>
          </a:prstGeom>
        </p:spPr>
        <p:txBody>
          <a:bodyPr wrap="square">
            <a:spAutoFit/>
          </a:bodyPr>
          <a:lstStyle/>
          <a:p>
            <a:pPr algn="ctr"/>
            <a:r>
              <a:rPr lang="es-CO" sz="2800" b="1" i="1" dirty="0">
                <a:solidFill>
                  <a:srgbClr val="104FB3"/>
                </a:solidFill>
                <a:latin typeface="Myriad Pro"/>
              </a:rPr>
              <a:t> Cumplimiento de tratamiento con Denosumab en Latinoamérica </a:t>
            </a:r>
            <a:endParaRPr lang="es-CO" sz="2400" b="1" i="1" dirty="0">
              <a:solidFill>
                <a:srgbClr val="104FB3"/>
              </a:solidFill>
              <a:latin typeface="Myriad Pro"/>
            </a:endParaRPr>
          </a:p>
        </p:txBody>
      </p:sp>
      <p:pic>
        <p:nvPicPr>
          <p:cNvPr id="8" name="x_x_Imagen 1" descr="Rosela firma">
            <a:extLst>
              <a:ext uri="{FF2B5EF4-FFF2-40B4-BE49-F238E27FC236}">
                <a16:creationId xmlns:a16="http://schemas.microsoft.com/office/drawing/2014/main" xmlns="" id="{6A36A176-E067-4668-ABF8-258ECFBED0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0371" y="227056"/>
            <a:ext cx="868097" cy="759112"/>
          </a:xfrm>
          <a:prstGeom prst="rect">
            <a:avLst/>
          </a:prstGeom>
          <a:noFill/>
          <a:ln>
            <a:noFill/>
          </a:ln>
        </p:spPr>
      </p:pic>
      <p:sp>
        <p:nvSpPr>
          <p:cNvPr id="2" name="Rectángulo 1">
            <a:extLst>
              <a:ext uri="{FF2B5EF4-FFF2-40B4-BE49-F238E27FC236}">
                <a16:creationId xmlns:a16="http://schemas.microsoft.com/office/drawing/2014/main" xmlns="" id="{A3D6C2EE-AD61-4C49-B890-E4420C715FBE}"/>
              </a:ext>
            </a:extLst>
          </p:cNvPr>
          <p:cNvSpPr/>
          <p:nvPr/>
        </p:nvSpPr>
        <p:spPr>
          <a:xfrm>
            <a:off x="5211487" y="1444518"/>
            <a:ext cx="1769027" cy="2028825"/>
          </a:xfrm>
          <a:prstGeom prst="rect">
            <a:avLst/>
          </a:prstGeom>
          <a:pattFill prst="wdUpDiag">
            <a:fgClr>
              <a:srgbClr val="92D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ángulo 2">
            <a:extLst>
              <a:ext uri="{FF2B5EF4-FFF2-40B4-BE49-F238E27FC236}">
                <a16:creationId xmlns:a16="http://schemas.microsoft.com/office/drawing/2014/main" xmlns="" id="{0E953A02-D36D-407B-BFF3-9601DBA51D3C}"/>
              </a:ext>
            </a:extLst>
          </p:cNvPr>
          <p:cNvSpPr/>
          <p:nvPr/>
        </p:nvSpPr>
        <p:spPr>
          <a:xfrm>
            <a:off x="9090476" y="2262794"/>
            <a:ext cx="2788716" cy="1569660"/>
          </a:xfrm>
          <a:prstGeom prst="rect">
            <a:avLst/>
          </a:prstGeom>
        </p:spPr>
        <p:txBody>
          <a:bodyPr wrap="square">
            <a:spAutoFit/>
          </a:bodyPr>
          <a:lstStyle/>
          <a:p>
            <a:pPr algn="ctr"/>
            <a:r>
              <a:rPr lang="es-CO" sz="2400" dirty="0">
                <a:latin typeface="Myriad Pro"/>
              </a:rPr>
              <a:t>1,300 mujeres con OPPM* </a:t>
            </a:r>
            <a:br>
              <a:rPr lang="es-CO" sz="2400" dirty="0">
                <a:latin typeface="Myriad Pro"/>
              </a:rPr>
            </a:br>
            <a:r>
              <a:rPr lang="es-CO" sz="2400" dirty="0">
                <a:latin typeface="Myriad Pro"/>
              </a:rPr>
              <a:t>seguidas a seis años </a:t>
            </a:r>
            <a:endParaRPr lang="es-CO" sz="2400" dirty="0"/>
          </a:p>
        </p:txBody>
      </p:sp>
      <p:sp>
        <p:nvSpPr>
          <p:cNvPr id="10" name="Rectángulo 9">
            <a:extLst>
              <a:ext uri="{FF2B5EF4-FFF2-40B4-BE49-F238E27FC236}">
                <a16:creationId xmlns:a16="http://schemas.microsoft.com/office/drawing/2014/main" xmlns="" id="{4CFDE7BA-34AB-471F-9242-A355BDB18AA1}"/>
              </a:ext>
            </a:extLst>
          </p:cNvPr>
          <p:cNvSpPr/>
          <p:nvPr/>
        </p:nvSpPr>
        <p:spPr>
          <a:xfrm>
            <a:off x="9619555" y="4243320"/>
            <a:ext cx="2162208" cy="646331"/>
          </a:xfrm>
          <a:prstGeom prst="rect">
            <a:avLst/>
          </a:prstGeom>
        </p:spPr>
        <p:txBody>
          <a:bodyPr wrap="square">
            <a:spAutoFit/>
          </a:bodyPr>
          <a:lstStyle/>
          <a:p>
            <a:r>
              <a:rPr lang="en-US" dirty="0">
                <a:latin typeface="Myriad Pro"/>
              </a:rPr>
              <a:t>*Osteoporosis </a:t>
            </a:r>
            <a:r>
              <a:rPr lang="en-US" dirty="0" err="1">
                <a:latin typeface="Myriad Pro"/>
              </a:rPr>
              <a:t>Posmenopausica</a:t>
            </a:r>
            <a:r>
              <a:rPr lang="en-US" dirty="0">
                <a:latin typeface="Myriad Pro"/>
              </a:rPr>
              <a:t> </a:t>
            </a:r>
            <a:endParaRPr lang="es-CO" dirty="0"/>
          </a:p>
        </p:txBody>
      </p:sp>
      <p:sp>
        <p:nvSpPr>
          <p:cNvPr id="11" name="CuadroTexto 10">
            <a:extLst>
              <a:ext uri="{FF2B5EF4-FFF2-40B4-BE49-F238E27FC236}">
                <a16:creationId xmlns:a16="http://schemas.microsoft.com/office/drawing/2014/main" xmlns="" id="{6432555F-AC4F-440B-9BD8-5304A88BC840}"/>
              </a:ext>
            </a:extLst>
          </p:cNvPr>
          <p:cNvSpPr txBox="1"/>
          <p:nvPr/>
        </p:nvSpPr>
        <p:spPr>
          <a:xfrm>
            <a:off x="250723" y="6201352"/>
            <a:ext cx="11628469" cy="738664"/>
          </a:xfrm>
          <a:prstGeom prst="rect">
            <a:avLst/>
          </a:prstGeom>
          <a:noFill/>
        </p:spPr>
        <p:txBody>
          <a:bodyPr wrap="square" rtlCol="0">
            <a:spAutoFit/>
          </a:bodyPr>
          <a:lstStyle/>
          <a:p>
            <a:pPr algn="ctr" defTabSz="818782"/>
            <a:r>
              <a:rPr lang="es-CO" sz="1400" b="1" dirty="0"/>
              <a:t>Cortesía del </a:t>
            </a:r>
            <a:r>
              <a:rPr lang="es-CO" sz="1400" b="1" dirty="0" err="1"/>
              <a:t>Dr</a:t>
            </a:r>
            <a:r>
              <a:rPr lang="es-CO" sz="1400" b="1" dirty="0"/>
              <a:t> Fidencio Cons, </a:t>
            </a:r>
            <a:r>
              <a:rPr lang="en-US" sz="1400" b="1" dirty="0"/>
              <a:t>Retrospective-prospective Observational Study in </a:t>
            </a:r>
            <a:r>
              <a:rPr lang="en-US" sz="1400" b="1" dirty="0" err="1"/>
              <a:t>rEal</a:t>
            </a:r>
            <a:r>
              <a:rPr lang="en-US" sz="1400" b="1" dirty="0"/>
              <a:t> life treatment in </a:t>
            </a:r>
            <a:r>
              <a:rPr lang="en-US" sz="1400" b="1" dirty="0" err="1"/>
              <a:t>LatinAmerican</a:t>
            </a:r>
            <a:r>
              <a:rPr lang="en-US" sz="1400" b="1" dirty="0"/>
              <a:t> patients with</a:t>
            </a:r>
          </a:p>
          <a:p>
            <a:pPr algn="ctr" defTabSz="818782"/>
            <a:r>
              <a:rPr lang="es-MX" sz="1400" b="1" dirty="0"/>
              <a:t>D</a:t>
            </a:r>
            <a:r>
              <a:rPr lang="en-US" sz="1400" b="1" dirty="0" err="1"/>
              <a:t>enosumab</a:t>
            </a:r>
            <a:r>
              <a:rPr lang="en-US" sz="1400" b="1" dirty="0"/>
              <a:t> query database  (ROSELA Data Base)   </a:t>
            </a:r>
          </a:p>
          <a:p>
            <a:endParaRPr lang="es-CO" sz="1400" b="1" dirty="0"/>
          </a:p>
        </p:txBody>
      </p:sp>
    </p:spTree>
    <p:extLst>
      <p:ext uri="{BB962C8B-B14F-4D97-AF65-F5344CB8AC3E}">
        <p14:creationId xmlns:p14="http://schemas.microsoft.com/office/powerpoint/2010/main" val="1063907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xmlns="" id="{00B1B021-04B8-421C-963D-05C270C83262}"/>
              </a:ext>
            </a:extLst>
          </p:cNvPr>
          <p:cNvSpPr/>
          <p:nvPr/>
        </p:nvSpPr>
        <p:spPr>
          <a:xfrm>
            <a:off x="5309774" y="1450015"/>
            <a:ext cx="2147666" cy="2210627"/>
          </a:xfrm>
          <a:prstGeom prst="rect">
            <a:avLst/>
          </a:prstGeom>
          <a:pattFill prst="wdUpDiag">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Gráfico 3">
            <a:extLst>
              <a:ext uri="{FF2B5EF4-FFF2-40B4-BE49-F238E27FC236}">
                <a16:creationId xmlns:a16="http://schemas.microsoft.com/office/drawing/2014/main" xmlns="" id="{2F9B11DF-1991-4C53-B7E3-6FE6F644E6E3}"/>
              </a:ext>
            </a:extLst>
          </p:cNvPr>
          <p:cNvGraphicFramePr>
            <a:graphicFrameLocks/>
          </p:cNvGraphicFramePr>
          <p:nvPr>
            <p:extLst>
              <p:ext uri="{D42A27DB-BD31-4B8C-83A1-F6EECF244321}">
                <p14:modId xmlns:p14="http://schemas.microsoft.com/office/powerpoint/2010/main" val="1368322355"/>
              </p:ext>
            </p:extLst>
          </p:nvPr>
        </p:nvGraphicFramePr>
        <p:xfrm>
          <a:off x="1822295" y="306479"/>
          <a:ext cx="8547410" cy="598820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ángulo 4">
            <a:extLst>
              <a:ext uri="{FF2B5EF4-FFF2-40B4-BE49-F238E27FC236}">
                <a16:creationId xmlns:a16="http://schemas.microsoft.com/office/drawing/2014/main" xmlns="" id="{5480DEED-1898-4600-BA0E-576FBF6EE2C5}"/>
              </a:ext>
            </a:extLst>
          </p:cNvPr>
          <p:cNvSpPr/>
          <p:nvPr/>
        </p:nvSpPr>
        <p:spPr>
          <a:xfrm>
            <a:off x="1822295" y="256064"/>
            <a:ext cx="8742784" cy="584775"/>
          </a:xfrm>
          <a:prstGeom prst="rect">
            <a:avLst/>
          </a:prstGeom>
        </p:spPr>
        <p:txBody>
          <a:bodyPr wrap="square">
            <a:spAutoFit/>
          </a:bodyPr>
          <a:lstStyle/>
          <a:p>
            <a:pPr algn="ctr"/>
            <a:r>
              <a:rPr lang="es-CO" sz="2400" b="1"/>
              <a:t> </a:t>
            </a:r>
            <a:r>
              <a:rPr lang="es-CO" sz="3200" b="1" i="1">
                <a:solidFill>
                  <a:srgbClr val="104FB3"/>
                </a:solidFill>
                <a:latin typeface="Myriad Pro"/>
              </a:rPr>
              <a:t>Adherencia al Tratamiento con Denosumab</a:t>
            </a:r>
          </a:p>
        </p:txBody>
      </p:sp>
      <p:pic>
        <p:nvPicPr>
          <p:cNvPr id="6" name="x_x_Imagen 1" descr="Rosela firma">
            <a:extLst>
              <a:ext uri="{FF2B5EF4-FFF2-40B4-BE49-F238E27FC236}">
                <a16:creationId xmlns:a16="http://schemas.microsoft.com/office/drawing/2014/main" xmlns="" id="{649D82CC-29FC-42E8-8EC4-39173C2871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3450" y="256064"/>
            <a:ext cx="868097" cy="759112"/>
          </a:xfrm>
          <a:prstGeom prst="rect">
            <a:avLst/>
          </a:prstGeom>
          <a:noFill/>
          <a:ln>
            <a:noFill/>
          </a:ln>
        </p:spPr>
      </p:pic>
      <p:sp>
        <p:nvSpPr>
          <p:cNvPr id="7" name="Rectángulo 6">
            <a:extLst>
              <a:ext uri="{FF2B5EF4-FFF2-40B4-BE49-F238E27FC236}">
                <a16:creationId xmlns:a16="http://schemas.microsoft.com/office/drawing/2014/main" xmlns="" id="{AB53BDE8-56EB-4827-B4B2-9347505B7A0B}"/>
              </a:ext>
            </a:extLst>
          </p:cNvPr>
          <p:cNvSpPr/>
          <p:nvPr/>
        </p:nvSpPr>
        <p:spPr>
          <a:xfrm>
            <a:off x="7733414" y="1265708"/>
            <a:ext cx="212651" cy="170121"/>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xmlns="" id="{62CCC679-60DB-4810-8FF1-1CD9915EF9B5}"/>
              </a:ext>
            </a:extLst>
          </p:cNvPr>
          <p:cNvSpPr/>
          <p:nvPr/>
        </p:nvSpPr>
        <p:spPr>
          <a:xfrm>
            <a:off x="7733414" y="1537632"/>
            <a:ext cx="212651" cy="1701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xmlns="" id="{07FAE324-35CA-4036-9B56-3CC7353E611A}"/>
              </a:ext>
            </a:extLst>
          </p:cNvPr>
          <p:cNvSpPr txBox="1"/>
          <p:nvPr/>
        </p:nvSpPr>
        <p:spPr>
          <a:xfrm>
            <a:off x="281765" y="6294683"/>
            <a:ext cx="11628469" cy="738664"/>
          </a:xfrm>
          <a:prstGeom prst="rect">
            <a:avLst/>
          </a:prstGeom>
          <a:noFill/>
        </p:spPr>
        <p:txBody>
          <a:bodyPr wrap="square" rtlCol="0">
            <a:spAutoFit/>
          </a:bodyPr>
          <a:lstStyle/>
          <a:p>
            <a:pPr algn="ctr" defTabSz="818782"/>
            <a:r>
              <a:rPr lang="es-CO" sz="1400" b="1" dirty="0"/>
              <a:t>Cortesía del </a:t>
            </a:r>
            <a:r>
              <a:rPr lang="es-CO" sz="1400" b="1" dirty="0" err="1"/>
              <a:t>Dr</a:t>
            </a:r>
            <a:r>
              <a:rPr lang="es-CO" sz="1400" b="1" dirty="0"/>
              <a:t> Fidencio Cons, </a:t>
            </a:r>
            <a:r>
              <a:rPr lang="en-US" sz="1400" b="1" dirty="0"/>
              <a:t>Retrospective-prospective Observational Study in </a:t>
            </a:r>
            <a:r>
              <a:rPr lang="en-US" sz="1400" b="1" dirty="0" err="1"/>
              <a:t>rEal</a:t>
            </a:r>
            <a:r>
              <a:rPr lang="en-US" sz="1400" b="1" dirty="0"/>
              <a:t> life treatment in </a:t>
            </a:r>
            <a:r>
              <a:rPr lang="en-US" sz="1400" b="1" dirty="0" err="1"/>
              <a:t>LatinAmerican</a:t>
            </a:r>
            <a:r>
              <a:rPr lang="en-US" sz="1400" b="1" dirty="0"/>
              <a:t> patients with</a:t>
            </a:r>
          </a:p>
          <a:p>
            <a:pPr algn="ctr" defTabSz="818782"/>
            <a:r>
              <a:rPr lang="es-MX" sz="1400" b="1" dirty="0"/>
              <a:t>D</a:t>
            </a:r>
            <a:r>
              <a:rPr lang="en-US" sz="1400" b="1" dirty="0" err="1"/>
              <a:t>enosumab</a:t>
            </a:r>
            <a:r>
              <a:rPr lang="en-US" sz="1400" b="1" dirty="0"/>
              <a:t> query database  (ROSELA Data Base)   </a:t>
            </a:r>
          </a:p>
          <a:p>
            <a:endParaRPr lang="es-CO" sz="1400" b="1" dirty="0"/>
          </a:p>
        </p:txBody>
      </p:sp>
    </p:spTree>
    <p:extLst>
      <p:ext uri="{BB962C8B-B14F-4D97-AF65-F5344CB8AC3E}">
        <p14:creationId xmlns:p14="http://schemas.microsoft.com/office/powerpoint/2010/main" val="1090399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5BE2111-1AC0-4DEE-9C8D-B387DC0382DE}"/>
              </a:ext>
            </a:extLst>
          </p:cNvPr>
          <p:cNvSpPr>
            <a:spLocks noGrp="1"/>
          </p:cNvSpPr>
          <p:nvPr>
            <p:ph type="title"/>
          </p:nvPr>
        </p:nvSpPr>
        <p:spPr>
          <a:xfrm>
            <a:off x="838200" y="0"/>
            <a:ext cx="10515600" cy="1325563"/>
          </a:xfrm>
        </p:spPr>
        <p:txBody>
          <a:bodyPr/>
          <a:lstStyle/>
          <a:p>
            <a:pPr algn="ctr"/>
            <a:r>
              <a:rPr lang="es-CO" sz="4000" dirty="0"/>
              <a:t>Adherencia a Teriparatida</a:t>
            </a:r>
          </a:p>
        </p:txBody>
      </p:sp>
      <p:sp>
        <p:nvSpPr>
          <p:cNvPr id="3" name="Marcador de contenido 2">
            <a:extLst>
              <a:ext uri="{FF2B5EF4-FFF2-40B4-BE49-F238E27FC236}">
                <a16:creationId xmlns:a16="http://schemas.microsoft.com/office/drawing/2014/main" xmlns="" id="{AF4F6E62-F8F6-4A9A-A5B1-F13EFE5398B6}"/>
              </a:ext>
            </a:extLst>
          </p:cNvPr>
          <p:cNvSpPr>
            <a:spLocks noGrp="1"/>
          </p:cNvSpPr>
          <p:nvPr>
            <p:ph idx="1"/>
          </p:nvPr>
        </p:nvSpPr>
        <p:spPr>
          <a:xfrm>
            <a:off x="4927600" y="1325563"/>
            <a:ext cx="6871792" cy="4388232"/>
          </a:xfrm>
        </p:spPr>
        <p:txBody>
          <a:bodyPr anchor="ctr">
            <a:noAutofit/>
          </a:bodyPr>
          <a:lstStyle/>
          <a:p>
            <a:pPr>
              <a:buFont typeface="Arial" panose="020B0604020202020204" pitchFamily="34" charset="0"/>
              <a:buChar char="•"/>
            </a:pPr>
            <a:r>
              <a:rPr lang="es-CO" dirty="0"/>
              <a:t>Medicare y Medicaid (EU*) Adherencia (</a:t>
            </a:r>
            <a:r>
              <a:rPr lang="es-CO" dirty="0" err="1"/>
              <a:t>MPR°</a:t>
            </a:r>
            <a:r>
              <a:rPr lang="es-CO" dirty="0"/>
              <a:t>) 70 % a seis meses, doce meses fue 66 %. </a:t>
            </a:r>
          </a:p>
          <a:p>
            <a:pPr>
              <a:buFont typeface="Arial" panose="020B0604020202020204" pitchFamily="34" charset="0"/>
              <a:buChar char="•"/>
            </a:pPr>
            <a:r>
              <a:rPr lang="es-CO" i="1" dirty="0"/>
              <a:t>Mejor persistencia : </a:t>
            </a:r>
            <a:r>
              <a:rPr lang="es-CO" dirty="0"/>
              <a:t>uso de terapia antiresortiva en los doce meses antes de la terapia, el tamizaje de DMO y menores copagos </a:t>
            </a:r>
          </a:p>
          <a:p>
            <a:pPr>
              <a:buFont typeface="Arial" panose="020B0604020202020204" pitchFamily="34" charset="0"/>
              <a:buChar char="•"/>
            </a:pPr>
            <a:r>
              <a:rPr lang="es-CO" dirty="0"/>
              <a:t>Los pacientes con fracturas previas al tratamiento tenían un menor riesgo de suspender la terapia (HR 0,77: IC95 % 0,66-0,90) </a:t>
            </a:r>
          </a:p>
        </p:txBody>
      </p:sp>
      <p:pic>
        <p:nvPicPr>
          <p:cNvPr id="9" name="Imagen 8">
            <a:extLst>
              <a:ext uri="{FF2B5EF4-FFF2-40B4-BE49-F238E27FC236}">
                <a16:creationId xmlns:a16="http://schemas.microsoft.com/office/drawing/2014/main" xmlns="" id="{D719B04C-82FF-42C3-AC00-02E9A92653E5}"/>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8690" r="10146"/>
          <a:stretch/>
        </p:blipFill>
        <p:spPr>
          <a:xfrm>
            <a:off x="289369" y="1558643"/>
            <a:ext cx="4437882" cy="3740713"/>
          </a:xfrm>
          <a:prstGeom prst="rect">
            <a:avLst/>
          </a:prstGeom>
        </p:spPr>
      </p:pic>
      <p:sp>
        <p:nvSpPr>
          <p:cNvPr id="11" name="CuadroTexto 10">
            <a:extLst>
              <a:ext uri="{FF2B5EF4-FFF2-40B4-BE49-F238E27FC236}">
                <a16:creationId xmlns:a16="http://schemas.microsoft.com/office/drawing/2014/main" xmlns="" id="{B39E1317-64C4-47C5-87AA-EB89F7D4F3B9}"/>
              </a:ext>
            </a:extLst>
          </p:cNvPr>
          <p:cNvSpPr txBox="1"/>
          <p:nvPr/>
        </p:nvSpPr>
        <p:spPr>
          <a:xfrm>
            <a:off x="2132380" y="6291238"/>
            <a:ext cx="3979053" cy="246221"/>
          </a:xfrm>
          <a:prstGeom prst="rect">
            <a:avLst/>
          </a:prstGeom>
          <a:noFill/>
        </p:spPr>
        <p:txBody>
          <a:bodyPr wrap="square" rtlCol="0">
            <a:spAutoFit/>
          </a:bodyPr>
          <a:lstStyle/>
          <a:p>
            <a:r>
              <a:rPr lang="es-CO" sz="1000" dirty="0">
                <a:solidFill>
                  <a:schemeClr val="bg1"/>
                </a:solidFill>
              </a:rPr>
              <a:t>www.depositphotos.com</a:t>
            </a:r>
          </a:p>
        </p:txBody>
      </p:sp>
      <p:sp>
        <p:nvSpPr>
          <p:cNvPr id="5" name="Rectángulo 4">
            <a:extLst>
              <a:ext uri="{FF2B5EF4-FFF2-40B4-BE49-F238E27FC236}">
                <a16:creationId xmlns:a16="http://schemas.microsoft.com/office/drawing/2014/main" xmlns="" id="{00595F34-29EA-44CE-A4F5-06782D3842DA}"/>
              </a:ext>
            </a:extLst>
          </p:cNvPr>
          <p:cNvSpPr/>
          <p:nvPr/>
        </p:nvSpPr>
        <p:spPr>
          <a:xfrm>
            <a:off x="540092" y="6179443"/>
            <a:ext cx="11406784" cy="469809"/>
          </a:xfrm>
          <a:prstGeom prst="rect">
            <a:avLst/>
          </a:prstGeom>
        </p:spPr>
        <p:txBody>
          <a:bodyPr wrap="square">
            <a:spAutoFit/>
          </a:bodyPr>
          <a:lstStyle/>
          <a:p>
            <a:pPr marL="342900" lvl="0" indent="-342900" algn="just">
              <a:lnSpc>
                <a:spcPct val="115000"/>
              </a:lnSpc>
              <a:spcAft>
                <a:spcPts val="0"/>
              </a:spcAft>
              <a:buFont typeface="+mj-lt"/>
              <a:buAutoNum type="arabicPeriod"/>
            </a:pPr>
            <a:r>
              <a:rPr lang="en-US" sz="1100" dirty="0">
                <a:latin typeface="+mn-lt"/>
                <a:ea typeface="Calibri" panose="020F0502020204030204" pitchFamily="34" charset="0"/>
                <a:cs typeface="Times New Roman" panose="02020603050405020304" pitchFamily="18" charset="0"/>
              </a:rPr>
              <a:t>Foster S, Foley K, Meadows E, et </a:t>
            </a:r>
            <a:r>
              <a:rPr lang="en-US" sz="1100" dirty="0" err="1">
                <a:latin typeface="+mn-lt"/>
                <a:ea typeface="Calibri" panose="020F0502020204030204" pitchFamily="34" charset="0"/>
                <a:cs typeface="Times New Roman" panose="02020603050405020304" pitchFamily="18" charset="0"/>
              </a:rPr>
              <a:t>als</a:t>
            </a:r>
            <a:r>
              <a:rPr lang="en-US"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Osteoporos</a:t>
            </a:r>
            <a:r>
              <a:rPr lang="es-CO"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Int</a:t>
            </a:r>
            <a:r>
              <a:rPr lang="es-CO" sz="1100" dirty="0">
                <a:latin typeface="+mn-lt"/>
                <a:ea typeface="Calibri" panose="020F0502020204030204" pitchFamily="34" charset="0"/>
                <a:cs typeface="Times New Roman" panose="02020603050405020304" pitchFamily="18" charset="0"/>
              </a:rPr>
              <a:t> (2011) 22:551–557. DOI 10.1007/s00198-010-1297-z</a:t>
            </a:r>
          </a:p>
          <a:p>
            <a:pPr marL="342900" lvl="0" indent="-342900" algn="just">
              <a:lnSpc>
                <a:spcPct val="115000"/>
              </a:lnSpc>
              <a:spcAft>
                <a:spcPts val="800"/>
              </a:spcAft>
              <a:buFont typeface="+mj-lt"/>
              <a:buAutoNum type="arabicPeriod"/>
            </a:pPr>
            <a:r>
              <a:rPr lang="en-US" sz="1100" dirty="0" err="1">
                <a:latin typeface="+mn-lt"/>
                <a:ea typeface="Calibri" panose="020F0502020204030204" pitchFamily="34" charset="0"/>
                <a:cs typeface="Times New Roman" panose="02020603050405020304" pitchFamily="18" charset="0"/>
              </a:rPr>
              <a:t>Kyvernitakis</a:t>
            </a:r>
            <a:r>
              <a:rPr lang="en-US" sz="1100" dirty="0">
                <a:latin typeface="+mn-lt"/>
                <a:ea typeface="Calibri" panose="020F0502020204030204" pitchFamily="34" charset="0"/>
                <a:cs typeface="Times New Roman" panose="02020603050405020304" pitchFamily="18" charset="0"/>
              </a:rPr>
              <a:t> I, </a:t>
            </a:r>
            <a:r>
              <a:rPr lang="en-US" sz="1100" dirty="0" err="1">
                <a:latin typeface="+mn-lt"/>
                <a:ea typeface="Calibri" panose="020F0502020204030204" pitchFamily="34" charset="0"/>
                <a:cs typeface="Times New Roman" panose="02020603050405020304" pitchFamily="18" charset="0"/>
              </a:rPr>
              <a:t>Kostev</a:t>
            </a:r>
            <a:r>
              <a:rPr lang="en-US" sz="1100" dirty="0">
                <a:latin typeface="+mn-lt"/>
                <a:ea typeface="Calibri" panose="020F0502020204030204" pitchFamily="34" charset="0"/>
                <a:cs typeface="Times New Roman" panose="02020603050405020304" pitchFamily="18" charset="0"/>
              </a:rPr>
              <a:t> K, et </a:t>
            </a:r>
            <a:r>
              <a:rPr lang="en-US" sz="1100" dirty="0" err="1">
                <a:latin typeface="+mn-lt"/>
                <a:ea typeface="Calibri" panose="020F0502020204030204" pitchFamily="34" charset="0"/>
                <a:cs typeface="Times New Roman" panose="02020603050405020304" pitchFamily="18" charset="0"/>
              </a:rPr>
              <a:t>als</a:t>
            </a:r>
            <a:r>
              <a:rPr lang="en-US" sz="1100" dirty="0">
                <a:latin typeface="+mn-lt"/>
                <a:ea typeface="Calibri" panose="020F0502020204030204" pitchFamily="34" charset="0"/>
                <a:cs typeface="Times New Roman" panose="02020603050405020304" pitchFamily="18" charset="0"/>
              </a:rPr>
              <a:t>. </a:t>
            </a:r>
            <a:r>
              <a:rPr lang="en-US" sz="1100" dirty="0" err="1">
                <a:latin typeface="+mn-lt"/>
                <a:ea typeface="Calibri" panose="020F0502020204030204" pitchFamily="34" charset="0"/>
                <a:cs typeface="Times New Roman" panose="02020603050405020304" pitchFamily="18" charset="0"/>
              </a:rPr>
              <a:t>Osteoporos</a:t>
            </a:r>
            <a:r>
              <a:rPr lang="en-US" sz="1100" dirty="0">
                <a:latin typeface="+mn-lt"/>
                <a:ea typeface="Calibri" panose="020F0502020204030204" pitchFamily="34" charset="0"/>
                <a:cs typeface="Times New Roman" panose="02020603050405020304" pitchFamily="18" charset="0"/>
              </a:rPr>
              <a:t> Int (2014) 25:2721–2728. DOI 10.1007/s00198-014-2810-6</a:t>
            </a:r>
            <a:endParaRPr lang="es-CO" sz="1100" dirty="0">
              <a:effectLst/>
              <a:latin typeface="+mn-lt"/>
              <a:ea typeface="Calibri" panose="020F0502020204030204" pitchFamily="34" charset="0"/>
              <a:cs typeface="Times New Roman" panose="02020603050405020304" pitchFamily="18" charset="0"/>
            </a:endParaRPr>
          </a:p>
        </p:txBody>
      </p:sp>
      <p:sp>
        <p:nvSpPr>
          <p:cNvPr id="6" name="Rectángulo 5">
            <a:extLst>
              <a:ext uri="{FF2B5EF4-FFF2-40B4-BE49-F238E27FC236}">
                <a16:creationId xmlns:a16="http://schemas.microsoft.com/office/drawing/2014/main" xmlns="" id="{705883B4-7B9C-4F77-84CC-71A7B01D33F9}"/>
              </a:ext>
            </a:extLst>
          </p:cNvPr>
          <p:cNvSpPr/>
          <p:nvPr/>
        </p:nvSpPr>
        <p:spPr>
          <a:xfrm>
            <a:off x="8217962" y="5856277"/>
            <a:ext cx="2826415" cy="523220"/>
          </a:xfrm>
          <a:prstGeom prst="rect">
            <a:avLst/>
          </a:prstGeom>
        </p:spPr>
        <p:txBody>
          <a:bodyPr wrap="none">
            <a:spAutoFit/>
          </a:bodyPr>
          <a:lstStyle/>
          <a:p>
            <a:r>
              <a:rPr lang="es-CO" sz="1400" dirty="0"/>
              <a:t>*Estados Unidos</a:t>
            </a:r>
          </a:p>
          <a:p>
            <a:r>
              <a:rPr lang="es-CO" sz="1400" dirty="0" err="1"/>
              <a:t>°Tasa</a:t>
            </a:r>
            <a:r>
              <a:rPr lang="es-CO" sz="1400" dirty="0"/>
              <a:t> de Posesión de Medicamento</a:t>
            </a:r>
          </a:p>
        </p:txBody>
      </p:sp>
      <p:pic>
        <p:nvPicPr>
          <p:cNvPr id="10" name="Imagen 9">
            <a:extLst>
              <a:ext uri="{FF2B5EF4-FFF2-40B4-BE49-F238E27FC236}">
                <a16:creationId xmlns:a16="http://schemas.microsoft.com/office/drawing/2014/main" xmlns="" id="{6AD96B1B-5704-47DA-92E6-2D56A128AEB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412681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sp>
        <p:nvSpPr>
          <p:cNvPr id="12" name="Text Placeholder 12">
            <a:extLst>
              <a:ext uri="{FF2B5EF4-FFF2-40B4-BE49-F238E27FC236}">
                <a16:creationId xmlns:a16="http://schemas.microsoft.com/office/drawing/2014/main" xmlns="" id="{14D96874-8149-465A-A260-3870E6628A3F}"/>
              </a:ext>
            </a:extLst>
          </p:cNvPr>
          <p:cNvSpPr txBox="1">
            <a:spLocks/>
          </p:cNvSpPr>
          <p:nvPr/>
        </p:nvSpPr>
        <p:spPr bwMode="auto">
          <a:xfrm>
            <a:off x="495300" y="183966"/>
            <a:ext cx="11201399"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CO" sz="3200" dirty="0"/>
              <a:t>Estrategias disponibles para asegurar la adherencia </a:t>
            </a:r>
          </a:p>
        </p:txBody>
      </p:sp>
      <p:sp>
        <p:nvSpPr>
          <p:cNvPr id="5" name="Rectángulo: esquinas redondeadas 4">
            <a:extLst>
              <a:ext uri="{FF2B5EF4-FFF2-40B4-BE49-F238E27FC236}">
                <a16:creationId xmlns:a16="http://schemas.microsoft.com/office/drawing/2014/main" xmlns="" id="{468BAA1F-FC24-4A2C-9D0E-1AB8C444572B}"/>
              </a:ext>
            </a:extLst>
          </p:cNvPr>
          <p:cNvSpPr/>
          <p:nvPr/>
        </p:nvSpPr>
        <p:spPr>
          <a:xfrm>
            <a:off x="1835454" y="1160277"/>
            <a:ext cx="2844800" cy="55137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p>
          <a:p>
            <a:pPr algn="ctr"/>
            <a:endParaRPr lang="es-CO" b="1" dirty="0"/>
          </a:p>
          <a:p>
            <a:pPr algn="ctr"/>
            <a:endParaRPr lang="es-CO" b="1" dirty="0"/>
          </a:p>
          <a:p>
            <a:pPr algn="ctr"/>
            <a:endParaRPr lang="es-CO" b="1" dirty="0"/>
          </a:p>
          <a:p>
            <a:pPr algn="ctr"/>
            <a:r>
              <a:rPr lang="es-CO" sz="2000" b="1" dirty="0">
                <a:solidFill>
                  <a:schemeClr val="tx1">
                    <a:lumMod val="50000"/>
                  </a:schemeClr>
                </a:solidFill>
                <a:effectLst>
                  <a:outerShdw blurRad="38100" dist="38100" dir="2700000" algn="tl">
                    <a:srgbClr val="000000">
                      <a:alpha val="43137"/>
                    </a:srgbClr>
                  </a:outerShdw>
                </a:effectLst>
              </a:rPr>
              <a:t>Estrategias basadas en el paciente</a:t>
            </a:r>
          </a:p>
          <a:p>
            <a:pPr algn="ctr"/>
            <a:endParaRPr lang="es-CO" b="1" dirty="0"/>
          </a:p>
          <a:p>
            <a:r>
              <a:rPr lang="es-CO" dirty="0">
                <a:solidFill>
                  <a:schemeClr val="tx1">
                    <a:lumMod val="50000"/>
                  </a:schemeClr>
                </a:solidFill>
              </a:rPr>
              <a:t>Educación</a:t>
            </a:r>
          </a:p>
          <a:p>
            <a:r>
              <a:rPr lang="es-CO" dirty="0">
                <a:solidFill>
                  <a:schemeClr val="tx1">
                    <a:lumMod val="50000"/>
                  </a:schemeClr>
                </a:solidFill>
              </a:rPr>
              <a:t>Monitoria /supervisión</a:t>
            </a:r>
          </a:p>
          <a:p>
            <a:r>
              <a:rPr lang="es-CO" dirty="0">
                <a:solidFill>
                  <a:schemeClr val="tx1">
                    <a:lumMod val="50000"/>
                  </a:schemeClr>
                </a:solidFill>
              </a:rPr>
              <a:t>Soporte al paciente</a:t>
            </a:r>
          </a:p>
          <a:p>
            <a:r>
              <a:rPr lang="es-CO" dirty="0">
                <a:solidFill>
                  <a:schemeClr val="tx1">
                    <a:lumMod val="50000"/>
                  </a:schemeClr>
                </a:solidFill>
              </a:rPr>
              <a:t>Intervención de farmaceuta </a:t>
            </a:r>
          </a:p>
          <a:p>
            <a:r>
              <a:rPr lang="es-CO" dirty="0">
                <a:solidFill>
                  <a:schemeClr val="tx1">
                    <a:lumMod val="50000"/>
                  </a:schemeClr>
                </a:solidFill>
              </a:rPr>
              <a:t>Prescripción electrónica</a:t>
            </a:r>
          </a:p>
          <a:p>
            <a:r>
              <a:rPr lang="es-CO" dirty="0">
                <a:solidFill>
                  <a:schemeClr val="tx1">
                    <a:lumMod val="50000"/>
                  </a:schemeClr>
                </a:solidFill>
              </a:rPr>
              <a:t>Uso de ayudas </a:t>
            </a:r>
          </a:p>
          <a:p>
            <a:r>
              <a:rPr lang="es-CO" dirty="0">
                <a:solidFill>
                  <a:schemeClr val="tx1">
                    <a:lumMod val="50000"/>
                  </a:schemeClr>
                </a:solidFill>
              </a:rPr>
              <a:t>Simplificación del régimen terapéutico</a:t>
            </a:r>
          </a:p>
        </p:txBody>
      </p:sp>
      <p:pic>
        <p:nvPicPr>
          <p:cNvPr id="7" name="Imagen 6" descr="Imagen que contiene pared, persona, interior, portátil&#10;&#10;Descripción generada automáticamente">
            <a:extLst>
              <a:ext uri="{FF2B5EF4-FFF2-40B4-BE49-F238E27FC236}">
                <a16:creationId xmlns:a16="http://schemas.microsoft.com/office/drawing/2014/main" xmlns="" id="{B1BEE87B-756E-4A36-9099-55806A521B58}"/>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5161" r="32020" b="45004"/>
          <a:stretch/>
        </p:blipFill>
        <p:spPr>
          <a:xfrm>
            <a:off x="2549768" y="1422400"/>
            <a:ext cx="1423695" cy="1303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ángulo: esquinas redondeadas 10">
            <a:extLst>
              <a:ext uri="{FF2B5EF4-FFF2-40B4-BE49-F238E27FC236}">
                <a16:creationId xmlns:a16="http://schemas.microsoft.com/office/drawing/2014/main" xmlns="" id="{454083B9-8278-4CB7-AB48-DF5ED8AE5283}"/>
              </a:ext>
            </a:extLst>
          </p:cNvPr>
          <p:cNvSpPr/>
          <p:nvPr/>
        </p:nvSpPr>
        <p:spPr>
          <a:xfrm>
            <a:off x="4957841" y="1160276"/>
            <a:ext cx="2844800" cy="5513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effectLst>
                <a:outerShdw blurRad="38100" dist="38100" dir="2700000" algn="tl">
                  <a:srgbClr val="000000">
                    <a:alpha val="43137"/>
                  </a:srgbClr>
                </a:outerShdw>
              </a:effectLst>
            </a:endParaRPr>
          </a:p>
          <a:p>
            <a:pPr algn="ctr"/>
            <a:endParaRPr lang="es-CO" sz="2000" b="1" dirty="0">
              <a:effectLst>
                <a:outerShdw blurRad="38100" dist="38100" dir="2700000" algn="tl">
                  <a:srgbClr val="000000">
                    <a:alpha val="43137"/>
                  </a:srgbClr>
                </a:outerShdw>
              </a:effectLst>
            </a:endParaRPr>
          </a:p>
          <a:p>
            <a:pPr algn="ctr"/>
            <a:r>
              <a:rPr lang="es-CO" sz="2000" b="1" dirty="0">
                <a:solidFill>
                  <a:schemeClr val="tx1">
                    <a:lumMod val="50000"/>
                  </a:schemeClr>
                </a:solidFill>
                <a:effectLst>
                  <a:outerShdw blurRad="38100" dist="38100" dir="2700000" algn="tl">
                    <a:srgbClr val="000000">
                      <a:alpha val="43137"/>
                    </a:srgbClr>
                  </a:outerShdw>
                </a:effectLst>
              </a:rPr>
              <a:t>Estrategias basadas en los medicamentos</a:t>
            </a:r>
          </a:p>
          <a:p>
            <a:pPr algn="ctr"/>
            <a:endParaRPr lang="es-CO" sz="2000" b="1" dirty="0">
              <a:effectLst>
                <a:outerShdw blurRad="38100" dist="38100" dir="2700000" algn="tl">
                  <a:srgbClr val="000000">
                    <a:alpha val="43137"/>
                  </a:srgbClr>
                </a:outerShdw>
              </a:effectLst>
            </a:endParaRPr>
          </a:p>
          <a:p>
            <a:r>
              <a:rPr lang="es-CO" sz="2000" dirty="0">
                <a:solidFill>
                  <a:schemeClr val="tx1">
                    <a:lumMod val="50000"/>
                  </a:schemeClr>
                </a:solidFill>
              </a:rPr>
              <a:t>Individualizar el tratamiento farmacológico</a:t>
            </a:r>
          </a:p>
          <a:p>
            <a:r>
              <a:rPr lang="es-CO" sz="2000" dirty="0">
                <a:solidFill>
                  <a:schemeClr val="tx1">
                    <a:lumMod val="50000"/>
                  </a:schemeClr>
                </a:solidFill>
              </a:rPr>
              <a:t>Dosis extendidas </a:t>
            </a:r>
          </a:p>
          <a:p>
            <a:r>
              <a:rPr lang="es-CO" sz="2000" dirty="0">
                <a:solidFill>
                  <a:schemeClr val="tx1">
                    <a:lumMod val="50000"/>
                  </a:schemeClr>
                </a:solidFill>
              </a:rPr>
              <a:t>Estrategia de tamizaje</a:t>
            </a:r>
          </a:p>
          <a:p>
            <a:pPr algn="ctr"/>
            <a:endParaRPr lang="es-CO" b="1" dirty="0"/>
          </a:p>
        </p:txBody>
      </p:sp>
      <p:pic>
        <p:nvPicPr>
          <p:cNvPr id="13" name="Imagen 12">
            <a:extLst>
              <a:ext uri="{FF2B5EF4-FFF2-40B4-BE49-F238E27FC236}">
                <a16:creationId xmlns:a16="http://schemas.microsoft.com/office/drawing/2014/main" xmlns="" id="{A5B6C0D6-9B53-410C-838D-F76A48807E7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53090" y="1444005"/>
            <a:ext cx="1474243" cy="13611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ángulo: esquinas redondeadas 13">
            <a:extLst>
              <a:ext uri="{FF2B5EF4-FFF2-40B4-BE49-F238E27FC236}">
                <a16:creationId xmlns:a16="http://schemas.microsoft.com/office/drawing/2014/main" xmlns="" id="{6CDD58CA-9195-44B7-B349-C7122CE4EA33}"/>
              </a:ext>
            </a:extLst>
          </p:cNvPr>
          <p:cNvSpPr/>
          <p:nvPr/>
        </p:nvSpPr>
        <p:spPr>
          <a:xfrm>
            <a:off x="8131027" y="1160276"/>
            <a:ext cx="2844800" cy="55137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p>
          <a:p>
            <a:pPr algn="ctr"/>
            <a:endParaRPr lang="es-CO" b="1" dirty="0"/>
          </a:p>
          <a:p>
            <a:pPr algn="ctr"/>
            <a:endParaRPr lang="es-CO" b="1" dirty="0"/>
          </a:p>
          <a:p>
            <a:pPr algn="ctr"/>
            <a:endParaRPr lang="es-CO" b="1" dirty="0"/>
          </a:p>
          <a:p>
            <a:pPr algn="ctr"/>
            <a:endParaRPr lang="es-CO" sz="2000" b="1" dirty="0">
              <a:effectLst>
                <a:outerShdw blurRad="38100" dist="38100" dir="2700000" algn="tl">
                  <a:srgbClr val="000000">
                    <a:alpha val="43137"/>
                  </a:srgbClr>
                </a:outerShdw>
              </a:effectLst>
            </a:endParaRPr>
          </a:p>
          <a:p>
            <a:pPr algn="ctr"/>
            <a:r>
              <a:rPr lang="es-CO" sz="2000" b="1" dirty="0">
                <a:effectLst>
                  <a:outerShdw blurRad="38100" dist="38100" dir="2700000" algn="tl">
                    <a:srgbClr val="000000">
                      <a:alpha val="43137"/>
                    </a:srgbClr>
                  </a:outerShdw>
                </a:effectLst>
              </a:rPr>
              <a:t>Servicios de enlace de fracturas (FLS)</a:t>
            </a:r>
          </a:p>
          <a:p>
            <a:pPr algn="ctr"/>
            <a:endParaRPr lang="es-CO" sz="2000" b="1" dirty="0">
              <a:effectLst>
                <a:outerShdw blurRad="38100" dist="38100" dir="2700000" algn="tl">
                  <a:srgbClr val="000000">
                    <a:alpha val="43137"/>
                  </a:srgbClr>
                </a:outerShdw>
              </a:effectLst>
            </a:endParaRPr>
          </a:p>
          <a:p>
            <a:r>
              <a:rPr lang="es-CO" dirty="0"/>
              <a:t>Reducción de fracturas subsecuentes </a:t>
            </a:r>
          </a:p>
          <a:p>
            <a:r>
              <a:rPr lang="es-CO" dirty="0"/>
              <a:t>Reducción de mortalidad </a:t>
            </a:r>
          </a:p>
          <a:p>
            <a:r>
              <a:rPr lang="es-CO" dirty="0"/>
              <a:t>Incrementa la iniciación del tratamiento adherencia al tratamiento</a:t>
            </a:r>
            <a:endParaRPr lang="es-CO" dirty="0">
              <a:effectLst>
                <a:outerShdw blurRad="38100" dist="38100" dir="2700000" algn="tl">
                  <a:srgbClr val="000000">
                    <a:alpha val="43137"/>
                  </a:srgbClr>
                </a:outerShdw>
              </a:effectLst>
            </a:endParaRPr>
          </a:p>
          <a:p>
            <a:pPr algn="ctr"/>
            <a:endParaRPr lang="es-CO" b="1" dirty="0"/>
          </a:p>
        </p:txBody>
      </p:sp>
      <p:pic>
        <p:nvPicPr>
          <p:cNvPr id="1026" name="Picture 2" descr="Resultado de imagen para fracture">
            <a:extLst>
              <a:ext uri="{FF2B5EF4-FFF2-40B4-BE49-F238E27FC236}">
                <a16:creationId xmlns:a16="http://schemas.microsoft.com/office/drawing/2014/main" xmlns="" id="{F3ED3D58-E6B4-496D-948E-3AE7231DD1C6}"/>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12598" t="22637"/>
          <a:stretch/>
        </p:blipFill>
        <p:spPr bwMode="auto">
          <a:xfrm>
            <a:off x="8799291" y="1444004"/>
            <a:ext cx="1508272" cy="13611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664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8"/>
          </p:nvPr>
        </p:nvSpPr>
        <p:spPr>
          <a:xfrm>
            <a:off x="569291" y="654907"/>
            <a:ext cx="6351053" cy="976312"/>
          </a:xfrm>
        </p:spPr>
        <p:txBody>
          <a:bodyPr rtlCol="0"/>
          <a:lstStyle/>
          <a:p>
            <a:r>
              <a:rPr lang="es-ES" sz="4000" dirty="0"/>
              <a:t>Objetivos de Aprendizaje</a:t>
            </a:r>
            <a:endParaRPr lang="es-CO" sz="4000" dirty="0"/>
          </a:p>
        </p:txBody>
      </p:sp>
      <p:sp>
        <p:nvSpPr>
          <p:cNvPr id="9" name="Marcador de texto 3"/>
          <p:cNvSpPr txBox="1">
            <a:spLocks/>
          </p:cNvSpPr>
          <p:nvPr/>
        </p:nvSpPr>
        <p:spPr bwMode="auto">
          <a:xfrm>
            <a:off x="569291" y="2261865"/>
            <a:ext cx="6122453" cy="354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rtl="0" fontAlgn="base">
              <a:lnSpc>
                <a:spcPct val="100000"/>
              </a:lnSpc>
              <a:spcBef>
                <a:spcPts val="0"/>
              </a:spcBef>
              <a:spcAft>
                <a:spcPct val="0"/>
              </a:spcAft>
              <a:buFontTx/>
              <a:buNone/>
              <a:defRPr sz="1100" b="0" i="0" kern="1200" baseline="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lt"/>
              <a:buAutoNum type="arabicPeriod"/>
            </a:pPr>
            <a:r>
              <a:rPr lang="es-ES" sz="2400" dirty="0"/>
              <a:t>Conocer la utilidad de la terapia farmacológica combinada y secuencial</a:t>
            </a:r>
          </a:p>
          <a:p>
            <a:pPr marL="457200" lvl="0" indent="-457200">
              <a:buFont typeface="+mj-lt"/>
              <a:buAutoNum type="arabicPeriod"/>
            </a:pPr>
            <a:endParaRPr lang="es-CO" sz="2400" dirty="0"/>
          </a:p>
          <a:p>
            <a:pPr marL="457200" lvl="0" indent="-457200">
              <a:buFont typeface="+mj-lt"/>
              <a:buAutoNum type="arabicPeriod"/>
            </a:pPr>
            <a:r>
              <a:rPr lang="es-ES" sz="2400" dirty="0"/>
              <a:t>Determinar la importancia de la adherencia y cumplimiento en la reducción del riesgo de fractura</a:t>
            </a:r>
          </a:p>
          <a:p>
            <a:pPr marL="457200" lvl="0" indent="-457200">
              <a:buFont typeface="+mj-lt"/>
              <a:buAutoNum type="arabicPeriod"/>
            </a:pPr>
            <a:endParaRPr lang="es-ES" sz="2400" dirty="0"/>
          </a:p>
          <a:p>
            <a:pPr marL="457200" lvl="0" indent="-457200">
              <a:buFont typeface="+mj-lt"/>
              <a:buAutoNum type="arabicPeriod"/>
            </a:pPr>
            <a:r>
              <a:rPr lang="es-ES" sz="2400" dirty="0"/>
              <a:t>Identificar las estrategias para el seguimiento y adherencia de los pacientes</a:t>
            </a:r>
            <a:endParaRPr lang="es-CO" sz="2400" dirty="0"/>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4" name="Marcador de imagen 3"/>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t="7954" r="19538" b="7954"/>
          <a:stretch/>
        </p:blipFill>
        <p:spPr>
          <a:xfrm>
            <a:off x="7218695" y="103656"/>
            <a:ext cx="4869394" cy="6650687"/>
          </a:xfr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3382672448"/>
      </p:ext>
    </p:extLst>
  </p:cSld>
  <p:clrMapOvr>
    <a:masterClrMapping/>
  </p:clrMapOvr>
  <p:transition xmlns:p14="http://schemas.microsoft.com/office/powerpoint/2010/mai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63B42F-8C9D-4A38-AA84-BFAC8D71EC42}"/>
              </a:ext>
            </a:extLst>
          </p:cNvPr>
          <p:cNvSpPr>
            <a:spLocks noGrp="1"/>
          </p:cNvSpPr>
          <p:nvPr>
            <p:ph type="title"/>
          </p:nvPr>
        </p:nvSpPr>
        <p:spPr>
          <a:xfrm>
            <a:off x="407126" y="688461"/>
            <a:ext cx="11377748" cy="1325563"/>
          </a:xfrm>
        </p:spPr>
        <p:txBody>
          <a:bodyPr/>
          <a:lstStyle/>
          <a:p>
            <a:pPr algn="ctr"/>
            <a:r>
              <a:rPr lang="es-CO" sz="3600" b="1" dirty="0">
                <a:effectLst>
                  <a:outerShdw blurRad="38100" dist="38100" dir="2700000" algn="tl">
                    <a:srgbClr val="000000">
                      <a:alpha val="43137"/>
                    </a:srgbClr>
                  </a:outerShdw>
                </a:effectLst>
              </a:rPr>
              <a:t>Algoritmo para evaluar la adherencia a bifosfonato</a:t>
            </a:r>
          </a:p>
        </p:txBody>
      </p:sp>
      <p:sp>
        <p:nvSpPr>
          <p:cNvPr id="5" name="Rectángulo 4">
            <a:extLst>
              <a:ext uri="{FF2B5EF4-FFF2-40B4-BE49-F238E27FC236}">
                <a16:creationId xmlns:a16="http://schemas.microsoft.com/office/drawing/2014/main" xmlns="" id="{F01BBF8E-F34F-4B9E-BB7D-1E9ECC43E5B2}"/>
              </a:ext>
            </a:extLst>
          </p:cNvPr>
          <p:cNvSpPr/>
          <p:nvPr/>
        </p:nvSpPr>
        <p:spPr>
          <a:xfrm>
            <a:off x="1995486" y="6391452"/>
            <a:ext cx="8201024" cy="246221"/>
          </a:xfrm>
          <a:prstGeom prst="rect">
            <a:avLst/>
          </a:prstGeom>
        </p:spPr>
        <p:txBody>
          <a:bodyPr wrap="square">
            <a:spAutoFit/>
          </a:bodyPr>
          <a:lstStyle/>
          <a:p>
            <a:r>
              <a:rPr lang="es-CO" sz="1000" dirty="0">
                <a:solidFill>
                  <a:srgbClr val="000000"/>
                </a:solidFill>
                <a:latin typeface="Calibri" panose="020F0502020204030204" pitchFamily="34" charset="0"/>
              </a:rPr>
              <a:t>Diez-</a:t>
            </a:r>
            <a:r>
              <a:rPr lang="es-CO" sz="1000" dirty="0" err="1">
                <a:solidFill>
                  <a:srgbClr val="000000"/>
                </a:solidFill>
                <a:latin typeface="Calibri" panose="020F0502020204030204" pitchFamily="34" charset="0"/>
              </a:rPr>
              <a:t>Perez</a:t>
            </a:r>
            <a:r>
              <a:rPr lang="es-CO" sz="1000" dirty="0">
                <a:solidFill>
                  <a:srgbClr val="000000"/>
                </a:solidFill>
                <a:latin typeface="Calibri" panose="020F0502020204030204" pitchFamily="34" charset="0"/>
              </a:rPr>
              <a:t> A, </a:t>
            </a:r>
            <a:r>
              <a:rPr lang="es-CO" sz="1000" dirty="0" err="1">
                <a:solidFill>
                  <a:srgbClr val="000000"/>
                </a:solidFill>
                <a:latin typeface="Calibri" panose="020F0502020204030204" pitchFamily="34" charset="0"/>
              </a:rPr>
              <a:t>Naylor</a:t>
            </a:r>
            <a:r>
              <a:rPr lang="es-CO" sz="1000" dirty="0">
                <a:solidFill>
                  <a:srgbClr val="000000"/>
                </a:solidFill>
                <a:latin typeface="Calibri" panose="020F0502020204030204" pitchFamily="34" charset="0"/>
              </a:rPr>
              <a:t> K y </a:t>
            </a:r>
            <a:r>
              <a:rPr lang="es-CO" sz="1000" dirty="0" err="1">
                <a:solidFill>
                  <a:srgbClr val="000000"/>
                </a:solidFill>
                <a:latin typeface="Calibri" panose="020F0502020204030204" pitchFamily="34" charset="0"/>
              </a:rPr>
              <a:t>cols</a:t>
            </a:r>
            <a:r>
              <a:rPr lang="es-CO" sz="1000" dirty="0">
                <a:solidFill>
                  <a:srgbClr val="000000"/>
                </a:solidFill>
                <a:latin typeface="Calibri" panose="020F0502020204030204" pitchFamily="34" charset="0"/>
              </a:rPr>
              <a:t> . </a:t>
            </a:r>
            <a:r>
              <a:rPr lang="en-US" sz="1000" dirty="0" err="1">
                <a:solidFill>
                  <a:srgbClr val="000000"/>
                </a:solidFill>
                <a:latin typeface="Calibri" panose="020F0502020204030204" pitchFamily="34" charset="0"/>
              </a:rPr>
              <a:t>Osteoporos</a:t>
            </a:r>
            <a:r>
              <a:rPr lang="en-US" sz="1000" dirty="0">
                <a:solidFill>
                  <a:srgbClr val="000000"/>
                </a:solidFill>
                <a:latin typeface="Calibri" panose="020F0502020204030204" pitchFamily="34" charset="0"/>
              </a:rPr>
              <a:t> Int. 2017 March ; 28(3): 767–774. doi:10.1007/s00198-017-3906-6</a:t>
            </a:r>
            <a:endParaRPr lang="es-CO" sz="1000" dirty="0"/>
          </a:p>
        </p:txBody>
      </p:sp>
      <p:pic>
        <p:nvPicPr>
          <p:cNvPr id="7" name="Imagen 6">
            <a:extLst>
              <a:ext uri="{FF2B5EF4-FFF2-40B4-BE49-F238E27FC236}">
                <a16:creationId xmlns:a16="http://schemas.microsoft.com/office/drawing/2014/main" xmlns="" id="{446F7F0D-3D15-46B2-AAB0-A472C2B745D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4298" y="2674002"/>
            <a:ext cx="11583404" cy="2926334"/>
          </a:xfrm>
          <a:prstGeom prst="rect">
            <a:avLst/>
          </a:prstGeom>
        </p:spPr>
      </p:pic>
      <p:sp>
        <p:nvSpPr>
          <p:cNvPr id="8" name="Rectángulo 7">
            <a:extLst>
              <a:ext uri="{FF2B5EF4-FFF2-40B4-BE49-F238E27FC236}">
                <a16:creationId xmlns:a16="http://schemas.microsoft.com/office/drawing/2014/main" xmlns="" id="{A0B29CDD-FB05-4256-A791-1BEC622FFB47}"/>
              </a:ext>
            </a:extLst>
          </p:cNvPr>
          <p:cNvSpPr/>
          <p:nvPr/>
        </p:nvSpPr>
        <p:spPr>
          <a:xfrm>
            <a:off x="7244514" y="2014024"/>
            <a:ext cx="1292341" cy="646331"/>
          </a:xfrm>
          <a:prstGeom prst="rect">
            <a:avLst/>
          </a:prstGeom>
        </p:spPr>
        <p:txBody>
          <a:bodyPr wrap="none">
            <a:spAutoFit/>
          </a:bodyPr>
          <a:lstStyle/>
          <a:p>
            <a:r>
              <a:rPr lang="es-CO" b="1" dirty="0"/>
              <a:t>&gt;56% CTX </a:t>
            </a:r>
          </a:p>
          <a:p>
            <a:r>
              <a:rPr lang="es-CO" b="1" dirty="0"/>
              <a:t>&gt;38% PINP</a:t>
            </a:r>
          </a:p>
        </p:txBody>
      </p:sp>
      <p:pic>
        <p:nvPicPr>
          <p:cNvPr id="9" name="Imagen 8">
            <a:extLst>
              <a:ext uri="{FF2B5EF4-FFF2-40B4-BE49-F238E27FC236}">
                <a16:creationId xmlns:a16="http://schemas.microsoft.com/office/drawing/2014/main" xmlns="" id="{6E7E26FF-4594-435B-B48B-2F26B828F2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7278159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6E7E26FF-4594-435B-B48B-2F26B828F27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pic>
        <p:nvPicPr>
          <p:cNvPr id="10" name="Imagen 9" descr="Imagen que contiene cielo, objeto&#10;&#10;Descripción generada automáticamente">
            <a:extLst>
              <a:ext uri="{FF2B5EF4-FFF2-40B4-BE49-F238E27FC236}">
                <a16:creationId xmlns:a16="http://schemas.microsoft.com/office/drawing/2014/main" xmlns="" id="{1B7BB110-55A1-4572-BFD6-36FE276B23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3467" y="713988"/>
            <a:ext cx="10905066" cy="4007610"/>
          </a:xfrm>
          <a:prstGeom prst="rect">
            <a:avLst/>
          </a:prstGeom>
        </p:spPr>
      </p:pic>
      <p:sp>
        <p:nvSpPr>
          <p:cNvPr id="11" name="Rectángulo 10">
            <a:extLst>
              <a:ext uri="{FF2B5EF4-FFF2-40B4-BE49-F238E27FC236}">
                <a16:creationId xmlns:a16="http://schemas.microsoft.com/office/drawing/2014/main" xmlns="" id="{7BA4E36D-8A43-4880-B55B-A4390FBFBD7A}"/>
              </a:ext>
            </a:extLst>
          </p:cNvPr>
          <p:cNvSpPr/>
          <p:nvPr/>
        </p:nvSpPr>
        <p:spPr>
          <a:xfrm>
            <a:off x="1253067" y="4677547"/>
            <a:ext cx="10092267" cy="1754326"/>
          </a:xfrm>
          <a:prstGeom prst="rect">
            <a:avLst/>
          </a:prstGeom>
        </p:spPr>
        <p:txBody>
          <a:bodyPr wrap="square">
            <a:spAutoFit/>
          </a:bodyPr>
          <a:lstStyle/>
          <a:p>
            <a:pPr algn="ctr">
              <a:lnSpc>
                <a:spcPct val="90000"/>
              </a:lnSpc>
            </a:pPr>
            <a:r>
              <a:rPr lang="es-CO" sz="4000" b="1" i="1" dirty="0">
                <a:solidFill>
                  <a:srgbClr val="104FB3"/>
                </a:solidFill>
                <a:latin typeface="Myriad Pro"/>
              </a:rPr>
              <a:t>Comunicar a los pacientes que la osteoporosis como enfermedad crónica y el riesgo que tienen de padecerla </a:t>
            </a:r>
          </a:p>
        </p:txBody>
      </p:sp>
    </p:spTree>
    <p:extLst>
      <p:ext uri="{BB962C8B-B14F-4D97-AF65-F5344CB8AC3E}">
        <p14:creationId xmlns:p14="http://schemas.microsoft.com/office/powerpoint/2010/main" val="39073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persona, interior&#10;&#10;Descripción generada automáticamente">
            <a:extLst>
              <a:ext uri="{FF2B5EF4-FFF2-40B4-BE49-F238E27FC236}">
                <a16:creationId xmlns:a16="http://schemas.microsoft.com/office/drawing/2014/main" xmlns="" id="{636BD32D-CFBF-4A91-864C-F6981D2104E7}"/>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 b="23624"/>
          <a:stretch/>
        </p:blipFill>
        <p:spPr>
          <a:xfrm>
            <a:off x="641276" y="643469"/>
            <a:ext cx="4013020" cy="2045969"/>
          </a:xfrm>
          <a:prstGeom prst="rect">
            <a:avLst/>
          </a:prstGeom>
        </p:spPr>
      </p:pic>
      <p:pic>
        <p:nvPicPr>
          <p:cNvPr id="5" name="Imagen 4">
            <a:extLst>
              <a:ext uri="{FF2B5EF4-FFF2-40B4-BE49-F238E27FC236}">
                <a16:creationId xmlns:a16="http://schemas.microsoft.com/office/drawing/2014/main" xmlns="" id="{1545BF99-93E7-4538-A99A-51B3C45FB91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r="21164" b="-1"/>
          <a:stretch/>
        </p:blipFill>
        <p:spPr>
          <a:xfrm>
            <a:off x="643467" y="2831252"/>
            <a:ext cx="4010830" cy="3383280"/>
          </a:xfrm>
          <a:prstGeom prst="rect">
            <a:avLst/>
          </a:prstGeom>
        </p:spPr>
      </p:pic>
      <p:pic>
        <p:nvPicPr>
          <p:cNvPr id="6" name="Imagen 5" descr="Imagen que contiene interior, persona, electrónica, monitor&#10;&#10;Descripción generada automáticamente">
            <a:extLst>
              <a:ext uri="{FF2B5EF4-FFF2-40B4-BE49-F238E27FC236}">
                <a16:creationId xmlns:a16="http://schemas.microsoft.com/office/drawing/2014/main" xmlns="" id="{5F4C0AA5-7256-4764-8A24-F485B53C6180}"/>
              </a:ext>
            </a:extLst>
          </p:cNvPr>
          <p:cNvPicPr>
            <a:picLocks noChangeAspect="1"/>
          </p:cNvPicPr>
          <p:nvPr/>
        </p:nvPicPr>
        <p:blipFill rotWithShape="1">
          <a:blip r:embed="rId5">
            <a:extLst>
              <a:ext uri="{28A0092B-C50C-407E-A947-70E740481C1C}">
                <a14:useLocalDpi xmlns:a14="http://schemas.microsoft.com/office/drawing/2010/main" val="0"/>
              </a:ext>
            </a:extLst>
          </a:blip>
          <a:srcRect l="16319" r="3277" b="1"/>
          <a:stretch/>
        </p:blipFill>
        <p:spPr>
          <a:xfrm>
            <a:off x="4812633" y="643466"/>
            <a:ext cx="6735900" cy="5571066"/>
          </a:xfrm>
          <a:prstGeom prst="rect">
            <a:avLst/>
          </a:prstGeom>
        </p:spPr>
      </p:pic>
      <p:pic>
        <p:nvPicPr>
          <p:cNvPr id="7" name="Imagen 6">
            <a:extLst>
              <a:ext uri="{FF2B5EF4-FFF2-40B4-BE49-F238E27FC236}">
                <a16:creationId xmlns:a16="http://schemas.microsoft.com/office/drawing/2014/main" xmlns="" id="{B753A199-889A-4B36-A4C1-7568605A803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3801436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3AC98789-55E6-4801-A733-E63D99A44BC7}"/>
              </a:ext>
            </a:extLst>
          </p:cNvPr>
          <p:cNvPicPr>
            <a:picLocks noChangeAspect="1"/>
          </p:cNvPicPr>
          <p:nvPr/>
        </p:nvPicPr>
        <p:blipFill>
          <a:blip r:embed="rId3"/>
          <a:stretch>
            <a:fillRect/>
          </a:stretch>
        </p:blipFill>
        <p:spPr>
          <a:xfrm>
            <a:off x="159199" y="1385506"/>
            <a:ext cx="6095999" cy="3896984"/>
          </a:xfrm>
          <a:prstGeom prst="rect">
            <a:avLst/>
          </a:prstGeom>
        </p:spPr>
      </p:pic>
      <p:pic>
        <p:nvPicPr>
          <p:cNvPr id="6" name="Imagen 5">
            <a:extLst>
              <a:ext uri="{FF2B5EF4-FFF2-40B4-BE49-F238E27FC236}">
                <a16:creationId xmlns:a16="http://schemas.microsoft.com/office/drawing/2014/main" xmlns="" id="{5F59ED3A-9943-47DE-9AC5-F836F8A04764}"/>
              </a:ext>
            </a:extLst>
          </p:cNvPr>
          <p:cNvPicPr>
            <a:picLocks noChangeAspect="1"/>
          </p:cNvPicPr>
          <p:nvPr/>
        </p:nvPicPr>
        <p:blipFill>
          <a:blip r:embed="rId4"/>
          <a:stretch>
            <a:fillRect/>
          </a:stretch>
        </p:blipFill>
        <p:spPr>
          <a:xfrm>
            <a:off x="6323563" y="1454519"/>
            <a:ext cx="5747949" cy="3896984"/>
          </a:xfrm>
          <a:prstGeom prst="rect">
            <a:avLst/>
          </a:prstGeom>
        </p:spPr>
      </p:pic>
      <p:sp>
        <p:nvSpPr>
          <p:cNvPr id="7" name="Rectángulo 6">
            <a:extLst>
              <a:ext uri="{FF2B5EF4-FFF2-40B4-BE49-F238E27FC236}">
                <a16:creationId xmlns:a16="http://schemas.microsoft.com/office/drawing/2014/main" xmlns="" id="{6E738E35-3B49-4B85-9ECE-AEDB5EBD8769}"/>
              </a:ext>
            </a:extLst>
          </p:cNvPr>
          <p:cNvSpPr/>
          <p:nvPr/>
        </p:nvSpPr>
        <p:spPr>
          <a:xfrm>
            <a:off x="718869" y="6200630"/>
            <a:ext cx="6096000" cy="275140"/>
          </a:xfrm>
          <a:prstGeom prst="rect">
            <a:avLst/>
          </a:prstGeom>
        </p:spPr>
        <p:txBody>
          <a:bodyPr>
            <a:spAutoFit/>
          </a:bodyPr>
          <a:lstStyle/>
          <a:p>
            <a:pPr lvl="0" algn="just">
              <a:lnSpc>
                <a:spcPct val="115000"/>
              </a:lnSpc>
              <a:spcAft>
                <a:spcPts val="800"/>
              </a:spcAft>
            </a:pPr>
            <a:r>
              <a:rPr lang="en-US" sz="1100" dirty="0">
                <a:latin typeface="+mn-lt"/>
                <a:ea typeface="Calibri" panose="020F0502020204030204" pitchFamily="34" charset="0"/>
                <a:cs typeface="Times New Roman" panose="02020603050405020304" pitchFamily="18" charset="0"/>
              </a:rPr>
              <a:t>Camacho P, </a:t>
            </a:r>
            <a:r>
              <a:rPr lang="en-US" sz="1100" dirty="0" err="1">
                <a:latin typeface="+mn-lt"/>
                <a:ea typeface="Calibri" panose="020F0502020204030204" pitchFamily="34" charset="0"/>
                <a:cs typeface="Times New Roman" panose="02020603050405020304" pitchFamily="18" charset="0"/>
              </a:rPr>
              <a:t>Petak</a:t>
            </a:r>
            <a:r>
              <a:rPr lang="en-US" sz="1100" dirty="0">
                <a:latin typeface="+mn-lt"/>
                <a:ea typeface="Calibri" panose="020F0502020204030204" pitchFamily="34" charset="0"/>
                <a:cs typeface="Times New Roman" panose="02020603050405020304" pitchFamily="18" charset="0"/>
              </a:rPr>
              <a:t> S, Binkley N, </a:t>
            </a:r>
            <a:r>
              <a:rPr lang="es-CO" sz="1100" dirty="0" err="1">
                <a:latin typeface="+mn-lt"/>
                <a:ea typeface="Calibri" panose="020F0502020204030204" pitchFamily="34" charset="0"/>
                <a:cs typeface="Times New Roman" panose="02020603050405020304" pitchFamily="18" charset="0"/>
              </a:rPr>
              <a:t>Endocr</a:t>
            </a:r>
            <a:r>
              <a:rPr lang="es-CO"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Pract</a:t>
            </a:r>
            <a:r>
              <a:rPr lang="es-CO" sz="1100" dirty="0">
                <a:latin typeface="+mn-lt"/>
                <a:ea typeface="Calibri" panose="020F0502020204030204" pitchFamily="34" charset="0"/>
                <a:cs typeface="Times New Roman" panose="02020603050405020304" pitchFamily="18" charset="0"/>
              </a:rPr>
              <a:t>. 2016;22(</a:t>
            </a:r>
            <a:r>
              <a:rPr lang="es-CO" sz="1100" dirty="0" err="1">
                <a:latin typeface="+mn-lt"/>
                <a:ea typeface="Calibri" panose="020F0502020204030204" pitchFamily="34" charset="0"/>
                <a:cs typeface="Times New Roman" panose="02020603050405020304" pitchFamily="18" charset="0"/>
              </a:rPr>
              <a:t>Suppl</a:t>
            </a:r>
            <a:r>
              <a:rPr lang="es-CO" sz="1100" dirty="0">
                <a:latin typeface="+mn-lt"/>
                <a:ea typeface="Calibri" panose="020F0502020204030204" pitchFamily="34" charset="0"/>
                <a:cs typeface="Times New Roman" panose="02020603050405020304" pitchFamily="18" charset="0"/>
              </a:rPr>
              <a:t> 4):1-42</a:t>
            </a:r>
            <a:endParaRPr lang="es-CO" sz="1100" dirty="0">
              <a:effectLst/>
              <a:latin typeface="+mn-lt"/>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xmlns="" id="{FAD23DA9-4111-4582-ACFD-97B900EF944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395032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AC9F57E-8C1C-4741-968D-31B89D2A24BE}"/>
              </a:ext>
            </a:extLst>
          </p:cNvPr>
          <p:cNvSpPr>
            <a:spLocks noGrp="1"/>
          </p:cNvSpPr>
          <p:nvPr>
            <p:ph type="title"/>
          </p:nvPr>
        </p:nvSpPr>
        <p:spPr>
          <a:xfrm>
            <a:off x="838200" y="327453"/>
            <a:ext cx="10845800" cy="1325563"/>
          </a:xfrm>
        </p:spPr>
        <p:txBody>
          <a:bodyPr/>
          <a:lstStyle/>
          <a:p>
            <a:r>
              <a:rPr lang="es-CO" dirty="0"/>
              <a:t>La monitoria es necesaria e individualizada </a:t>
            </a:r>
          </a:p>
        </p:txBody>
      </p:sp>
      <p:sp>
        <p:nvSpPr>
          <p:cNvPr id="3" name="Marcador de contenido 2">
            <a:extLst>
              <a:ext uri="{FF2B5EF4-FFF2-40B4-BE49-F238E27FC236}">
                <a16:creationId xmlns:a16="http://schemas.microsoft.com/office/drawing/2014/main" xmlns="" id="{C556C40E-FB3E-44B8-AF16-DC72D1444697}"/>
              </a:ext>
            </a:extLst>
          </p:cNvPr>
          <p:cNvSpPr>
            <a:spLocks noGrp="1"/>
          </p:cNvSpPr>
          <p:nvPr>
            <p:ph idx="1"/>
          </p:nvPr>
        </p:nvSpPr>
        <p:spPr>
          <a:xfrm>
            <a:off x="838200" y="1998234"/>
            <a:ext cx="10515600" cy="3626269"/>
          </a:xfrm>
        </p:spPr>
        <p:txBody>
          <a:bodyPr anchor="ctr"/>
          <a:lstStyle/>
          <a:p>
            <a:r>
              <a:rPr lang="es-CO" dirty="0"/>
              <a:t>Diferencias entres guías: ACP* 5 años , </a:t>
            </a:r>
            <a:r>
              <a:rPr lang="es-CO" dirty="0" err="1"/>
              <a:t>SEIOMM°</a:t>
            </a:r>
            <a:r>
              <a:rPr lang="es-CO" dirty="0"/>
              <a:t> 2 años , NOF</a:t>
            </a:r>
            <a:r>
              <a:rPr lang="es-CO" baseline="30000" dirty="0"/>
              <a:t>+</a:t>
            </a:r>
            <a:r>
              <a:rPr lang="es-CO" dirty="0"/>
              <a:t> 1 a 2 años </a:t>
            </a:r>
          </a:p>
          <a:p>
            <a:r>
              <a:rPr lang="es-CO" dirty="0"/>
              <a:t>El objetivo es identificar a aquellos que tienen una pérdida ósea significativa </a:t>
            </a:r>
          </a:p>
          <a:p>
            <a:r>
              <a:rPr lang="es-CO" dirty="0"/>
              <a:t>Durante el tratamiento, la DMO debe ser estable o creciente</a:t>
            </a:r>
          </a:p>
          <a:p>
            <a:r>
              <a:rPr lang="es-CO" dirty="0"/>
              <a:t>De lo contrario : no adherencia, osteoporosis secundaria , uso de medicamentos o fracaso al tratamiento . </a:t>
            </a:r>
          </a:p>
        </p:txBody>
      </p:sp>
      <p:pic>
        <p:nvPicPr>
          <p:cNvPr id="4" name="Imagen 3">
            <a:extLst>
              <a:ext uri="{FF2B5EF4-FFF2-40B4-BE49-F238E27FC236}">
                <a16:creationId xmlns:a16="http://schemas.microsoft.com/office/drawing/2014/main" xmlns="" id="{E5B759AB-CF4A-4723-AA49-A643923950F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5" name="Rectángulo 4">
            <a:extLst>
              <a:ext uri="{FF2B5EF4-FFF2-40B4-BE49-F238E27FC236}">
                <a16:creationId xmlns:a16="http://schemas.microsoft.com/office/drawing/2014/main" xmlns="" id="{E5D9B8A6-C532-4409-BCF7-058B15FF00D1}"/>
              </a:ext>
            </a:extLst>
          </p:cNvPr>
          <p:cNvSpPr/>
          <p:nvPr/>
        </p:nvSpPr>
        <p:spPr>
          <a:xfrm>
            <a:off x="1012166" y="5624503"/>
            <a:ext cx="6096000" cy="646331"/>
          </a:xfrm>
          <a:prstGeom prst="rect">
            <a:avLst/>
          </a:prstGeom>
        </p:spPr>
        <p:txBody>
          <a:bodyPr>
            <a:spAutoFit/>
          </a:bodyPr>
          <a:lstStyle/>
          <a:p>
            <a:r>
              <a:rPr lang="es-CO" sz="1200" dirty="0">
                <a:solidFill>
                  <a:srgbClr val="000000"/>
                </a:solidFill>
                <a:latin typeface="+mn-lt"/>
                <a:ea typeface="Times New Roman" panose="02020603050405020304" pitchFamily="18" charset="0"/>
              </a:rPr>
              <a:t>*American </a:t>
            </a:r>
            <a:r>
              <a:rPr lang="es-CO" sz="1200" dirty="0" err="1">
                <a:solidFill>
                  <a:srgbClr val="000000"/>
                </a:solidFill>
                <a:latin typeface="+mn-lt"/>
                <a:ea typeface="Times New Roman" panose="02020603050405020304" pitchFamily="18" charset="0"/>
              </a:rPr>
              <a:t>College</a:t>
            </a:r>
            <a:r>
              <a:rPr lang="es-CO" sz="1200" dirty="0">
                <a:solidFill>
                  <a:srgbClr val="000000"/>
                </a:solidFill>
                <a:latin typeface="+mn-lt"/>
                <a:ea typeface="Times New Roman" panose="02020603050405020304" pitchFamily="18" charset="0"/>
              </a:rPr>
              <a:t> </a:t>
            </a:r>
            <a:r>
              <a:rPr lang="es-CO" sz="1200" dirty="0" err="1">
                <a:solidFill>
                  <a:srgbClr val="000000"/>
                </a:solidFill>
                <a:latin typeface="+mn-lt"/>
                <a:ea typeface="Times New Roman" panose="02020603050405020304" pitchFamily="18" charset="0"/>
              </a:rPr>
              <a:t>of</a:t>
            </a:r>
            <a:r>
              <a:rPr lang="es-CO" sz="1200" dirty="0">
                <a:solidFill>
                  <a:srgbClr val="000000"/>
                </a:solidFill>
                <a:latin typeface="+mn-lt"/>
                <a:ea typeface="Times New Roman" panose="02020603050405020304" pitchFamily="18" charset="0"/>
              </a:rPr>
              <a:t> </a:t>
            </a:r>
            <a:r>
              <a:rPr lang="es-CO" sz="1200" dirty="0" err="1">
                <a:solidFill>
                  <a:srgbClr val="000000"/>
                </a:solidFill>
                <a:latin typeface="+mn-lt"/>
                <a:ea typeface="Times New Roman" panose="02020603050405020304" pitchFamily="18" charset="0"/>
              </a:rPr>
              <a:t>Physicians</a:t>
            </a:r>
            <a:endParaRPr lang="es-CO" sz="1200" dirty="0">
              <a:solidFill>
                <a:srgbClr val="000000"/>
              </a:solidFill>
              <a:latin typeface="+mn-lt"/>
              <a:ea typeface="Times New Roman" panose="02020603050405020304" pitchFamily="18" charset="0"/>
            </a:endParaRPr>
          </a:p>
          <a:p>
            <a:r>
              <a:rPr lang="es-CO" sz="1200" dirty="0" err="1">
                <a:latin typeface="+mn-lt"/>
              </a:rPr>
              <a:t>°Sociedad</a:t>
            </a:r>
            <a:r>
              <a:rPr lang="es-CO" sz="1200" dirty="0">
                <a:latin typeface="+mn-lt"/>
              </a:rPr>
              <a:t> Española de Investigación Ósea y del Metabolismo Mineral</a:t>
            </a:r>
          </a:p>
          <a:p>
            <a:r>
              <a:rPr lang="es-CO" sz="1200" dirty="0">
                <a:latin typeface="+mn-lt"/>
              </a:rPr>
              <a:t>+</a:t>
            </a:r>
            <a:r>
              <a:rPr lang="es-CO" sz="1200" dirty="0" err="1">
                <a:latin typeface="+mn-lt"/>
              </a:rPr>
              <a:t>National</a:t>
            </a:r>
            <a:r>
              <a:rPr lang="es-CO" sz="1200" dirty="0">
                <a:latin typeface="+mn-lt"/>
              </a:rPr>
              <a:t> Osteoporosis </a:t>
            </a:r>
            <a:r>
              <a:rPr lang="es-CO" sz="1200" dirty="0" err="1">
                <a:latin typeface="+mn-lt"/>
              </a:rPr>
              <a:t>Foundation</a:t>
            </a:r>
            <a:endParaRPr lang="es-CO" sz="1200" dirty="0">
              <a:latin typeface="+mn-lt"/>
            </a:endParaRPr>
          </a:p>
        </p:txBody>
      </p:sp>
    </p:spTree>
    <p:extLst>
      <p:ext uri="{BB962C8B-B14F-4D97-AF65-F5344CB8AC3E}">
        <p14:creationId xmlns:p14="http://schemas.microsoft.com/office/powerpoint/2010/main" val="1100234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19699A3-37B2-4EC0-A6E9-9BE31F386F01}"/>
              </a:ext>
            </a:extLst>
          </p:cNvPr>
          <p:cNvSpPr>
            <a:spLocks noGrp="1"/>
          </p:cNvSpPr>
          <p:nvPr>
            <p:ph type="title"/>
          </p:nvPr>
        </p:nvSpPr>
        <p:spPr/>
        <p:txBody>
          <a:bodyPr/>
          <a:lstStyle/>
          <a:p>
            <a:r>
              <a:rPr lang="es-CO" dirty="0"/>
              <a:t>Criterios de Fracaso Terapéutico</a:t>
            </a:r>
          </a:p>
        </p:txBody>
      </p:sp>
      <p:sp>
        <p:nvSpPr>
          <p:cNvPr id="3" name="Marcador de contenido 2">
            <a:extLst>
              <a:ext uri="{FF2B5EF4-FFF2-40B4-BE49-F238E27FC236}">
                <a16:creationId xmlns:a16="http://schemas.microsoft.com/office/drawing/2014/main" xmlns="" id="{FB8387DC-DA17-4E0C-8BA9-7C9A174D4B81}"/>
              </a:ext>
            </a:extLst>
          </p:cNvPr>
          <p:cNvSpPr>
            <a:spLocks noGrp="1"/>
          </p:cNvSpPr>
          <p:nvPr>
            <p:ph idx="1"/>
          </p:nvPr>
        </p:nvSpPr>
        <p:spPr>
          <a:xfrm>
            <a:off x="838200" y="2045237"/>
            <a:ext cx="10515600" cy="4087495"/>
          </a:xfrm>
        </p:spPr>
        <p:txBody>
          <a:bodyPr anchor="ctr"/>
          <a:lstStyle/>
          <a:p>
            <a:pPr marL="0" indent="0">
              <a:buNone/>
            </a:pPr>
            <a:r>
              <a:rPr lang="es-CO" dirty="0"/>
              <a:t>1. Dos o más fracturas por fragilidad nuevas durante los 12 primeros meses de tratamiento. </a:t>
            </a:r>
          </a:p>
          <a:p>
            <a:pPr marL="0" indent="0">
              <a:buNone/>
            </a:pPr>
            <a:r>
              <a:rPr lang="es-CO" dirty="0"/>
              <a:t>2. Una o más fracturas por fragilidad nuevas desde el mes 13 de tratamiento.</a:t>
            </a:r>
          </a:p>
          <a:p>
            <a:pPr marL="0" indent="0">
              <a:buNone/>
            </a:pPr>
            <a:r>
              <a:rPr lang="es-CO" dirty="0"/>
              <a:t>3. Una fractura por fragilidad más marcadores de resorción elevados o disminución significativa (superior al 3% entre dos mediciones seriadas, idealmente en el mismo centro, con el mismo técnico y con un intervalo no inferior a un año) de la DMO de cadera</a:t>
            </a:r>
          </a:p>
        </p:txBody>
      </p:sp>
      <p:pic>
        <p:nvPicPr>
          <p:cNvPr id="4" name="Imagen 3">
            <a:extLst>
              <a:ext uri="{FF2B5EF4-FFF2-40B4-BE49-F238E27FC236}">
                <a16:creationId xmlns:a16="http://schemas.microsoft.com/office/drawing/2014/main" xmlns="" id="{E53FBB1D-C201-401E-BCCF-FE78B616123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5" name="Rectángulo 4">
            <a:extLst>
              <a:ext uri="{FF2B5EF4-FFF2-40B4-BE49-F238E27FC236}">
                <a16:creationId xmlns:a16="http://schemas.microsoft.com/office/drawing/2014/main" xmlns="" id="{57BBDE92-E037-4DA7-8537-3E2022EF4E42}"/>
              </a:ext>
            </a:extLst>
          </p:cNvPr>
          <p:cNvSpPr/>
          <p:nvPr/>
        </p:nvSpPr>
        <p:spPr>
          <a:xfrm>
            <a:off x="838200" y="6201833"/>
            <a:ext cx="10515600" cy="291042"/>
          </a:xfrm>
          <a:prstGeom prst="rect">
            <a:avLst/>
          </a:prstGeom>
        </p:spPr>
        <p:txBody>
          <a:bodyPr wrap="square">
            <a:spAutoFit/>
          </a:bodyPr>
          <a:lstStyle/>
          <a:p>
            <a:pPr lvl="0" algn="just">
              <a:lnSpc>
                <a:spcPct val="115000"/>
              </a:lnSpc>
              <a:spcAft>
                <a:spcPts val="800"/>
              </a:spcAft>
            </a:pPr>
            <a:r>
              <a:rPr lang="es-CO" sz="1200" dirty="0">
                <a:latin typeface="+mn-lt"/>
                <a:ea typeface="Calibri" panose="020F0502020204030204" pitchFamily="34" charset="0"/>
                <a:cs typeface="Times New Roman" panose="02020603050405020304" pitchFamily="18" charset="0"/>
              </a:rPr>
              <a:t>Medina Orjuela A, et al. II Consenso Colombiano para el Manejo de la Osteoporosis Posmenopáusica. </a:t>
            </a:r>
            <a:r>
              <a:rPr lang="es-CO" sz="1200" dirty="0" err="1">
                <a:latin typeface="+mn-lt"/>
                <a:ea typeface="Calibri" panose="020F0502020204030204" pitchFamily="34" charset="0"/>
                <a:cs typeface="Times New Roman" panose="02020603050405020304" pitchFamily="18" charset="0"/>
              </a:rPr>
              <a:t>Rev</a:t>
            </a:r>
            <a:r>
              <a:rPr lang="es-CO" sz="1200" dirty="0">
                <a:latin typeface="+mn-lt"/>
                <a:ea typeface="Calibri" panose="020F0502020204030204" pitchFamily="34" charset="0"/>
                <a:cs typeface="Times New Roman" panose="02020603050405020304" pitchFamily="18" charset="0"/>
              </a:rPr>
              <a:t> </a:t>
            </a:r>
            <a:r>
              <a:rPr lang="es-CO" sz="1200" dirty="0" err="1">
                <a:latin typeface="+mn-lt"/>
                <a:ea typeface="Calibri" panose="020F0502020204030204" pitchFamily="34" charset="0"/>
                <a:cs typeface="Times New Roman" panose="02020603050405020304" pitchFamily="18" charset="0"/>
              </a:rPr>
              <a:t>Colomb</a:t>
            </a:r>
            <a:r>
              <a:rPr lang="es-CO" sz="1200" dirty="0">
                <a:latin typeface="+mn-lt"/>
                <a:ea typeface="Calibri" panose="020F0502020204030204" pitchFamily="34" charset="0"/>
                <a:cs typeface="Times New Roman" panose="02020603050405020304" pitchFamily="18" charset="0"/>
              </a:rPr>
              <a:t> </a:t>
            </a:r>
            <a:r>
              <a:rPr lang="es-CO" sz="1200" dirty="0" err="1">
                <a:latin typeface="+mn-lt"/>
                <a:ea typeface="Calibri" panose="020F0502020204030204" pitchFamily="34" charset="0"/>
                <a:cs typeface="Times New Roman" panose="02020603050405020304" pitchFamily="18" charset="0"/>
              </a:rPr>
              <a:t>Reumatol</a:t>
            </a:r>
            <a:r>
              <a:rPr lang="es-CO" sz="1200" dirty="0">
                <a:latin typeface="+mn-lt"/>
                <a:ea typeface="Calibri" panose="020F0502020204030204" pitchFamily="34" charset="0"/>
                <a:cs typeface="Times New Roman" panose="02020603050405020304" pitchFamily="18" charset="0"/>
              </a:rPr>
              <a:t>. 2018 </a:t>
            </a:r>
            <a:endParaRPr lang="es-CO" sz="12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443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7227D73-3F97-4979-920A-796B36814DA1}"/>
              </a:ext>
            </a:extLst>
          </p:cNvPr>
          <p:cNvSpPr>
            <a:spLocks noGrp="1"/>
          </p:cNvSpPr>
          <p:nvPr>
            <p:ph type="title"/>
          </p:nvPr>
        </p:nvSpPr>
        <p:spPr>
          <a:xfrm>
            <a:off x="589964" y="193608"/>
            <a:ext cx="10515600" cy="1325563"/>
          </a:xfrm>
        </p:spPr>
        <p:txBody>
          <a:bodyPr/>
          <a:lstStyle/>
          <a:p>
            <a:r>
              <a:rPr lang="es-CO" dirty="0"/>
              <a:t>¿Marcadores óseos?</a:t>
            </a:r>
          </a:p>
        </p:txBody>
      </p:sp>
      <p:pic>
        <p:nvPicPr>
          <p:cNvPr id="6" name="Marcador de contenido 5">
            <a:extLst>
              <a:ext uri="{FF2B5EF4-FFF2-40B4-BE49-F238E27FC236}">
                <a16:creationId xmlns:a16="http://schemas.microsoft.com/office/drawing/2014/main" xmlns="" id="{81D0AD45-0AF6-4250-87E9-B31975058499}"/>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7193280" y="174288"/>
            <a:ext cx="4765086" cy="5853597"/>
          </a:xfrm>
        </p:spPr>
      </p:pic>
      <p:pic>
        <p:nvPicPr>
          <p:cNvPr id="4" name="Imagen 3">
            <a:extLst>
              <a:ext uri="{FF2B5EF4-FFF2-40B4-BE49-F238E27FC236}">
                <a16:creationId xmlns:a16="http://schemas.microsoft.com/office/drawing/2014/main" xmlns="" id="{68618CB1-9F01-474E-8FD8-C782D8F72B2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7" name="Rectángulo 6">
            <a:extLst>
              <a:ext uri="{FF2B5EF4-FFF2-40B4-BE49-F238E27FC236}">
                <a16:creationId xmlns:a16="http://schemas.microsoft.com/office/drawing/2014/main" xmlns="" id="{4E068476-9A5D-4833-98AB-0830ED051A39}"/>
              </a:ext>
            </a:extLst>
          </p:cNvPr>
          <p:cNvSpPr/>
          <p:nvPr/>
        </p:nvSpPr>
        <p:spPr>
          <a:xfrm>
            <a:off x="447039" y="1365473"/>
            <a:ext cx="6746241" cy="3785652"/>
          </a:xfrm>
          <a:prstGeom prst="rect">
            <a:avLst/>
          </a:prstGeom>
        </p:spPr>
        <p:txBody>
          <a:bodyPr wrap="square">
            <a:spAutoFit/>
          </a:bodyPr>
          <a:lstStyle/>
          <a:p>
            <a:r>
              <a:rPr lang="es-CO" sz="2400" dirty="0">
                <a:solidFill>
                  <a:srgbClr val="7D8287"/>
                </a:solidFill>
                <a:latin typeface="Arial" panose="020B0604020202020204" pitchFamily="34" charset="0"/>
                <a:ea typeface="Calibri" panose="020F0502020204030204" pitchFamily="34" charset="0"/>
              </a:rPr>
              <a:t>Proporcionan evidencia temprana de la eficacia de los agentes antiresortivos </a:t>
            </a:r>
            <a:r>
              <a:rPr lang="es-CO" sz="2400" baseline="30000" dirty="0">
                <a:solidFill>
                  <a:srgbClr val="7D8287"/>
                </a:solidFill>
                <a:latin typeface="Arial" panose="020B0604020202020204" pitchFamily="34" charset="0"/>
                <a:ea typeface="Calibri" panose="020F0502020204030204" pitchFamily="34" charset="0"/>
              </a:rPr>
              <a:t>1</a:t>
            </a:r>
          </a:p>
          <a:p>
            <a:r>
              <a:rPr lang="es-CO" sz="2400" i="1" dirty="0">
                <a:solidFill>
                  <a:srgbClr val="7D8287"/>
                </a:solidFill>
                <a:latin typeface="Arial" panose="020B0604020202020204" pitchFamily="34" charset="0"/>
                <a:ea typeface="Calibri" panose="020F0502020204030204" pitchFamily="34" charset="0"/>
              </a:rPr>
              <a:t>Ayuda en</a:t>
            </a:r>
            <a:r>
              <a:rPr lang="es-CO" sz="2400" i="1" baseline="30000" dirty="0">
                <a:solidFill>
                  <a:srgbClr val="7D8287"/>
                </a:solidFill>
                <a:latin typeface="Arial" panose="020B0604020202020204" pitchFamily="34" charset="0"/>
                <a:ea typeface="Calibri" panose="020F0502020204030204" pitchFamily="34" charset="0"/>
              </a:rPr>
              <a:t>2</a:t>
            </a:r>
            <a:r>
              <a:rPr lang="es-CO" sz="2400" i="1" dirty="0">
                <a:solidFill>
                  <a:srgbClr val="7D8287"/>
                </a:solidFill>
                <a:latin typeface="Arial" panose="020B0604020202020204" pitchFamily="34" charset="0"/>
                <a:ea typeface="Calibri" panose="020F0502020204030204" pitchFamily="34" charset="0"/>
              </a:rPr>
              <a:t> : </a:t>
            </a:r>
          </a:p>
          <a:p>
            <a:pPr marL="342900" indent="-342900">
              <a:buFont typeface="Arial" panose="020B0604020202020204" pitchFamily="34" charset="0"/>
              <a:buChar char="•"/>
            </a:pPr>
            <a:r>
              <a:rPr lang="es-CO" sz="2400" dirty="0">
                <a:solidFill>
                  <a:srgbClr val="7D8287"/>
                </a:solidFill>
                <a:latin typeface="Arial" panose="020B0604020202020204" pitchFamily="34" charset="0"/>
                <a:ea typeface="Calibri" panose="020F0502020204030204" pitchFamily="34" charset="0"/>
              </a:rPr>
              <a:t>Predecir la extensión de la reducción del riesgo de fractura </a:t>
            </a:r>
          </a:p>
          <a:p>
            <a:pPr marL="342900" indent="-342900">
              <a:buFont typeface="Arial" panose="020B0604020202020204" pitchFamily="34" charset="0"/>
              <a:buChar char="•"/>
            </a:pPr>
            <a:r>
              <a:rPr lang="es-CO" sz="2400" dirty="0">
                <a:solidFill>
                  <a:srgbClr val="7D8287"/>
                </a:solidFill>
                <a:latin typeface="Arial" panose="020B0604020202020204" pitchFamily="34" charset="0"/>
                <a:ea typeface="Calibri" panose="020F0502020204030204" pitchFamily="34" charset="0"/>
              </a:rPr>
              <a:t>Predecir la magnitud del aumento de la </a:t>
            </a:r>
          </a:p>
          <a:p>
            <a:pPr marL="342900" indent="-342900">
              <a:buFont typeface="Arial" panose="020B0604020202020204" pitchFamily="34" charset="0"/>
              <a:buChar char="•"/>
            </a:pPr>
            <a:r>
              <a:rPr lang="es-CO" sz="2400" dirty="0">
                <a:solidFill>
                  <a:srgbClr val="7D8287"/>
                </a:solidFill>
                <a:latin typeface="Arial" panose="020B0604020202020204" pitchFamily="34" charset="0"/>
                <a:ea typeface="Calibri" panose="020F0502020204030204" pitchFamily="34" charset="0"/>
              </a:rPr>
              <a:t>Determinar adherencia y persistencia del paciente a  la terapia , </a:t>
            </a:r>
          </a:p>
          <a:p>
            <a:pPr marL="342900" indent="-342900">
              <a:buFont typeface="Arial" panose="020B0604020202020204" pitchFamily="34" charset="0"/>
              <a:buChar char="•"/>
            </a:pPr>
            <a:r>
              <a:rPr lang="es-CO" sz="2400" dirty="0">
                <a:solidFill>
                  <a:srgbClr val="7D8287"/>
                </a:solidFill>
                <a:latin typeface="Arial" panose="020B0604020202020204" pitchFamily="34" charset="0"/>
                <a:ea typeface="Calibri" panose="020F0502020204030204" pitchFamily="34" charset="0"/>
              </a:rPr>
              <a:t>Determinar la duración de "vacaciones de bifosfonatos“</a:t>
            </a:r>
            <a:endParaRPr lang="es-CO" sz="2400" dirty="0">
              <a:solidFill>
                <a:srgbClr val="7D8287"/>
              </a:solidFill>
            </a:endParaRPr>
          </a:p>
        </p:txBody>
      </p:sp>
      <p:sp>
        <p:nvSpPr>
          <p:cNvPr id="8" name="Rectángulo 7">
            <a:extLst>
              <a:ext uri="{FF2B5EF4-FFF2-40B4-BE49-F238E27FC236}">
                <a16:creationId xmlns:a16="http://schemas.microsoft.com/office/drawing/2014/main" xmlns="" id="{A8C957A4-1AE8-41F2-B6F7-A55ED7DD117A}"/>
              </a:ext>
            </a:extLst>
          </p:cNvPr>
          <p:cNvSpPr/>
          <p:nvPr/>
        </p:nvSpPr>
        <p:spPr>
          <a:xfrm>
            <a:off x="589964" y="5319999"/>
            <a:ext cx="6096000" cy="707886"/>
          </a:xfrm>
          <a:prstGeom prst="rect">
            <a:avLst/>
          </a:prstGeom>
        </p:spPr>
        <p:txBody>
          <a:bodyPr>
            <a:spAutoFit/>
          </a:bodyPr>
          <a:lstStyle/>
          <a:p>
            <a:r>
              <a:rPr lang="es-CO" sz="2000" dirty="0">
                <a:solidFill>
                  <a:srgbClr val="FF0000"/>
                </a:solidFill>
                <a:latin typeface="+mn-lt"/>
                <a:ea typeface="Calibri" panose="020F0502020204030204" pitchFamily="34" charset="0"/>
              </a:rPr>
              <a:t>No se recomienda en nuestro país de forma rutinaria por ausencia de </a:t>
            </a:r>
            <a:r>
              <a:rPr lang="es-CO" sz="2000" dirty="0">
                <a:solidFill>
                  <a:srgbClr val="FF0000"/>
                </a:solidFill>
                <a:latin typeface="+mn-lt"/>
              </a:rPr>
              <a:t>técnicas estandarizadas</a:t>
            </a:r>
            <a:r>
              <a:rPr lang="es-CO" sz="2000" baseline="30000" dirty="0">
                <a:solidFill>
                  <a:srgbClr val="FF0000"/>
                </a:solidFill>
                <a:latin typeface="+mn-lt"/>
              </a:rPr>
              <a:t>3</a:t>
            </a:r>
          </a:p>
        </p:txBody>
      </p:sp>
      <p:sp>
        <p:nvSpPr>
          <p:cNvPr id="10" name="Rectángulo 9">
            <a:extLst>
              <a:ext uri="{FF2B5EF4-FFF2-40B4-BE49-F238E27FC236}">
                <a16:creationId xmlns:a16="http://schemas.microsoft.com/office/drawing/2014/main" xmlns="" id="{A7DB6943-648D-4B4A-B1EE-62411490A207}"/>
              </a:ext>
            </a:extLst>
          </p:cNvPr>
          <p:cNvSpPr/>
          <p:nvPr/>
        </p:nvSpPr>
        <p:spPr>
          <a:xfrm>
            <a:off x="68980" y="6280857"/>
            <a:ext cx="11557567" cy="767069"/>
          </a:xfrm>
          <a:prstGeom prst="rect">
            <a:avLst/>
          </a:prstGeom>
        </p:spPr>
        <p:txBody>
          <a:bodyPr wrap="square">
            <a:spAutoFit/>
          </a:bodyPr>
          <a:lstStyle/>
          <a:p>
            <a:pPr marL="342900" indent="-342900" algn="just">
              <a:lnSpc>
                <a:spcPct val="115000"/>
              </a:lnSpc>
              <a:spcAft>
                <a:spcPts val="800"/>
              </a:spcAft>
              <a:buFont typeface="+mj-lt"/>
              <a:buAutoNum type="arabicPeriod"/>
            </a:pPr>
            <a:r>
              <a:rPr lang="en-US" sz="1100" dirty="0">
                <a:latin typeface="+mn-lt"/>
                <a:ea typeface="Calibri" panose="020F0502020204030204" pitchFamily="34" charset="0"/>
                <a:cs typeface="Times New Roman" panose="02020603050405020304" pitchFamily="18" charset="0"/>
              </a:rPr>
              <a:t>Miller P. </a:t>
            </a:r>
            <a:r>
              <a:rPr lang="es-CO" sz="1100" dirty="0" err="1">
                <a:latin typeface="+mn-lt"/>
                <a:ea typeface="Calibri" panose="020F0502020204030204" pitchFamily="34" charset="0"/>
                <a:cs typeface="Times New Roman" panose="02020603050405020304" pitchFamily="18" charset="0"/>
              </a:rPr>
              <a:t>Current</a:t>
            </a:r>
            <a:r>
              <a:rPr lang="es-CO" sz="1100" dirty="0">
                <a:latin typeface="+mn-lt"/>
                <a:ea typeface="Calibri" panose="020F0502020204030204" pitchFamily="34" charset="0"/>
                <a:cs typeface="Times New Roman" panose="02020603050405020304" pitchFamily="18" charset="0"/>
              </a:rPr>
              <a:t> Osteoporosis </a:t>
            </a:r>
            <a:r>
              <a:rPr lang="es-CO" sz="1100" dirty="0" err="1">
                <a:latin typeface="+mn-lt"/>
                <a:ea typeface="Calibri" panose="020F0502020204030204" pitchFamily="34" charset="0"/>
                <a:cs typeface="Times New Roman" panose="02020603050405020304" pitchFamily="18" charset="0"/>
              </a:rPr>
              <a:t>Reports</a:t>
            </a:r>
            <a:r>
              <a:rPr lang="es-CO" sz="1100" dirty="0">
                <a:latin typeface="+mn-lt"/>
                <a:ea typeface="Calibri" panose="020F0502020204030204" pitchFamily="34" charset="0"/>
                <a:cs typeface="Times New Roman" panose="02020603050405020304" pitchFamily="18" charset="0"/>
              </a:rPr>
              <a:t> 2007, 5:38-43.2.</a:t>
            </a:r>
            <a:r>
              <a:rPr lang="en-US" sz="1100" dirty="0">
                <a:latin typeface="+mn-lt"/>
              </a:rPr>
              <a:t> </a:t>
            </a:r>
            <a:r>
              <a:rPr lang="en-US" sz="1100" dirty="0" err="1">
                <a:latin typeface="+mn-lt"/>
              </a:rPr>
              <a:t>Cosman</a:t>
            </a:r>
            <a:r>
              <a:rPr lang="en-US" sz="1100" dirty="0">
                <a:latin typeface="+mn-lt"/>
              </a:rPr>
              <a:t> F, </a:t>
            </a:r>
            <a:r>
              <a:rPr lang="en-US" sz="1100" dirty="0" err="1">
                <a:latin typeface="+mn-lt"/>
              </a:rPr>
              <a:t>Beur</a:t>
            </a:r>
            <a:r>
              <a:rPr lang="en-US" sz="1100" dirty="0">
                <a:latin typeface="+mn-lt"/>
              </a:rPr>
              <a:t> S, </a:t>
            </a:r>
            <a:r>
              <a:rPr lang="es-CO" sz="1100" dirty="0" err="1">
                <a:latin typeface="+mn-lt"/>
              </a:rPr>
              <a:t>Osteoporos</a:t>
            </a:r>
            <a:r>
              <a:rPr lang="es-CO" sz="1100" dirty="0">
                <a:latin typeface="+mn-lt"/>
              </a:rPr>
              <a:t> </a:t>
            </a:r>
            <a:r>
              <a:rPr lang="es-CO" sz="1100" dirty="0" err="1">
                <a:latin typeface="+mn-lt"/>
              </a:rPr>
              <a:t>Int</a:t>
            </a:r>
            <a:r>
              <a:rPr lang="es-CO" sz="1100" dirty="0">
                <a:latin typeface="+mn-lt"/>
              </a:rPr>
              <a:t>. </a:t>
            </a:r>
            <a:r>
              <a:rPr lang="es-CO" sz="1100" dirty="0" err="1">
                <a:latin typeface="+mn-lt"/>
              </a:rPr>
              <a:t>Published</a:t>
            </a:r>
            <a:r>
              <a:rPr lang="es-CO" sz="1100" dirty="0">
                <a:latin typeface="+mn-lt"/>
              </a:rPr>
              <a:t> online: 15 </a:t>
            </a:r>
            <a:r>
              <a:rPr lang="es-CO" sz="1100" dirty="0" err="1">
                <a:latin typeface="+mn-lt"/>
              </a:rPr>
              <a:t>august</a:t>
            </a:r>
            <a:r>
              <a:rPr lang="es-CO" sz="1100" dirty="0">
                <a:latin typeface="+mn-lt"/>
              </a:rPr>
              <a:t> 2014. 3. Medina Orjuela A, et al. II Consenso Colombiano para el Manejo de la Osteoporosis Posmenopáusica. </a:t>
            </a:r>
            <a:r>
              <a:rPr lang="es-CO" sz="1100" dirty="0" err="1">
                <a:latin typeface="+mn-lt"/>
              </a:rPr>
              <a:t>Rev</a:t>
            </a:r>
            <a:r>
              <a:rPr lang="es-CO" sz="1100" dirty="0">
                <a:latin typeface="+mn-lt"/>
              </a:rPr>
              <a:t> </a:t>
            </a:r>
            <a:r>
              <a:rPr lang="es-CO" sz="1100" dirty="0" err="1">
                <a:latin typeface="+mn-lt"/>
              </a:rPr>
              <a:t>Colomb</a:t>
            </a:r>
            <a:r>
              <a:rPr lang="es-CO" sz="1100" dirty="0">
                <a:latin typeface="+mn-lt"/>
              </a:rPr>
              <a:t> </a:t>
            </a:r>
            <a:r>
              <a:rPr lang="es-CO" sz="1100" dirty="0" err="1">
                <a:latin typeface="+mn-lt"/>
              </a:rPr>
              <a:t>Reumatol</a:t>
            </a:r>
            <a:r>
              <a:rPr lang="es-CO" sz="1100" dirty="0">
                <a:latin typeface="+mn-lt"/>
              </a:rPr>
              <a:t>. 2018</a:t>
            </a:r>
          </a:p>
          <a:p>
            <a:pPr marL="342900" lvl="0" indent="-342900" algn="just">
              <a:lnSpc>
                <a:spcPct val="115000"/>
              </a:lnSpc>
              <a:spcAft>
                <a:spcPts val="800"/>
              </a:spcAft>
              <a:buFont typeface="+mj-lt"/>
              <a:buAutoNum type="arabicPeriod"/>
            </a:pPr>
            <a:endParaRPr lang="es-CO" sz="11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8344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A4CB21E8-90BB-4805-B2F5-C8769E1CB08C}"/>
              </a:ext>
            </a:extLst>
          </p:cNvPr>
          <p:cNvSpPr>
            <a:spLocks noGrp="1"/>
          </p:cNvSpPr>
          <p:nvPr>
            <p:ph type="title"/>
          </p:nvPr>
        </p:nvSpPr>
        <p:spPr>
          <a:xfrm>
            <a:off x="424132" y="162826"/>
            <a:ext cx="10515600" cy="1325563"/>
          </a:xfrm>
        </p:spPr>
        <p:txBody>
          <a:bodyPr/>
          <a:lstStyle/>
          <a:p>
            <a:r>
              <a:rPr lang="es-CO" dirty="0"/>
              <a:t>Para llevar a casa </a:t>
            </a:r>
          </a:p>
        </p:txBody>
      </p:sp>
      <p:pic>
        <p:nvPicPr>
          <p:cNvPr id="11" name="Marcador de contenido 10" descr="Imagen que contiene mesa, tarta, comida, plato&#10;&#10;Descripción generada automáticamente">
            <a:extLst>
              <a:ext uri="{FF2B5EF4-FFF2-40B4-BE49-F238E27FC236}">
                <a16:creationId xmlns:a16="http://schemas.microsoft.com/office/drawing/2014/main" xmlns="" id="{6A91EEF8-8258-4B94-A37C-995821F2309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502947" y="1690688"/>
            <a:ext cx="5563395" cy="4506164"/>
          </a:xfrm>
        </p:spPr>
      </p:pic>
      <p:sp>
        <p:nvSpPr>
          <p:cNvPr id="13" name="Rectángulo 12">
            <a:extLst>
              <a:ext uri="{FF2B5EF4-FFF2-40B4-BE49-F238E27FC236}">
                <a16:creationId xmlns:a16="http://schemas.microsoft.com/office/drawing/2014/main" xmlns="" id="{DEA6E5E2-177D-4639-9AFC-4BEE1BDFA065}"/>
              </a:ext>
            </a:extLst>
          </p:cNvPr>
          <p:cNvSpPr/>
          <p:nvPr/>
        </p:nvSpPr>
        <p:spPr>
          <a:xfrm>
            <a:off x="424132" y="1719912"/>
            <a:ext cx="5563395" cy="3871444"/>
          </a:xfrm>
          <a:prstGeom prst="rect">
            <a:avLst/>
          </a:prstGeom>
        </p:spPr>
        <p:txBody>
          <a:bodyPr wrap="square">
            <a:spAutoFit/>
          </a:bodyPr>
          <a:lstStyle/>
          <a:p>
            <a:pPr marL="342900" indent="-342900">
              <a:lnSpc>
                <a:spcPct val="106000"/>
              </a:lnSpc>
              <a:spcAft>
                <a:spcPts val="800"/>
              </a:spcAft>
              <a:buFont typeface="Arial" panose="020B0604020202020204" pitchFamily="34" charset="0"/>
              <a:buChar char="•"/>
            </a:pPr>
            <a:r>
              <a:rPr lang="es-CO" sz="2000" dirty="0">
                <a:solidFill>
                  <a:srgbClr val="7D8287"/>
                </a:solidFill>
                <a:latin typeface="+mn-lt"/>
                <a:ea typeface="Calibri" panose="020F0502020204030204" pitchFamily="34" charset="0"/>
                <a:cs typeface="Times New Roman" panose="02020603050405020304" pitchFamily="18" charset="0"/>
              </a:rPr>
              <a:t>Denosumab + Teriparatida incrementa la DMO de columna lumbar, cuello femoral y cadera total más que monoterapias.</a:t>
            </a:r>
          </a:p>
          <a:p>
            <a:pPr marL="342900" indent="-342900">
              <a:lnSpc>
                <a:spcPct val="106000"/>
              </a:lnSpc>
              <a:spcAft>
                <a:spcPts val="800"/>
              </a:spcAft>
              <a:buFont typeface="Arial" panose="020B0604020202020204" pitchFamily="34" charset="0"/>
              <a:buChar char="•"/>
            </a:pPr>
            <a:r>
              <a:rPr lang="es-CO" sz="2000" dirty="0">
                <a:solidFill>
                  <a:srgbClr val="7D8287"/>
                </a:solidFill>
                <a:latin typeface="+mn-lt"/>
              </a:rPr>
              <a:t>La terapia secuencial osteoformador seguido antiresortiva es el uso óptimo de la terapia actual que origina reducción de riesgo de fractura.</a:t>
            </a:r>
          </a:p>
          <a:p>
            <a:pPr marL="342900" indent="-342900">
              <a:lnSpc>
                <a:spcPct val="106000"/>
              </a:lnSpc>
              <a:spcAft>
                <a:spcPts val="800"/>
              </a:spcAft>
              <a:buFont typeface="Arial" panose="020B0604020202020204" pitchFamily="34" charset="0"/>
              <a:buChar char="•"/>
            </a:pPr>
            <a:r>
              <a:rPr lang="es-CO" sz="2000" dirty="0">
                <a:solidFill>
                  <a:srgbClr val="7D8287"/>
                </a:solidFill>
                <a:latin typeface="+mn-lt"/>
              </a:rPr>
              <a:t>La ausencia de adherencia se  asocia a menor densidad mineral ósea (DMO), menor supresión de los marcadores óseos  , más fracturas y más costos al sistema de salud.</a:t>
            </a:r>
            <a:endParaRPr lang="es-CO" sz="2800" dirty="0">
              <a:solidFill>
                <a:srgbClr val="7D8287"/>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130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que contiene exterior, agua, persona, hombre&#10;&#10;Descripción generada automáticamente">
            <a:extLst>
              <a:ext uri="{FF2B5EF4-FFF2-40B4-BE49-F238E27FC236}">
                <a16:creationId xmlns:a16="http://schemas.microsoft.com/office/drawing/2014/main" xmlns="" id="{03247EBC-79EA-4509-8438-77D18851F05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8773"/>
          <a:stretch/>
        </p:blipFill>
        <p:spPr>
          <a:xfrm>
            <a:off x="20" y="10"/>
            <a:ext cx="12191980" cy="6857990"/>
          </a:xfrm>
          <a:prstGeom prst="rect">
            <a:avLst/>
          </a:prstGeom>
        </p:spPr>
      </p:pic>
      <p:sp>
        <p:nvSpPr>
          <p:cNvPr id="2" name="Rectángulo 1">
            <a:extLst>
              <a:ext uri="{FF2B5EF4-FFF2-40B4-BE49-F238E27FC236}">
                <a16:creationId xmlns:a16="http://schemas.microsoft.com/office/drawing/2014/main" xmlns="" id="{5B460EC4-0FD9-46CC-BC3A-D702D936B05F}"/>
              </a:ext>
            </a:extLst>
          </p:cNvPr>
          <p:cNvSpPr/>
          <p:nvPr/>
        </p:nvSpPr>
        <p:spPr>
          <a:xfrm>
            <a:off x="5830711" y="6488668"/>
            <a:ext cx="2603598" cy="276999"/>
          </a:xfrm>
          <a:prstGeom prst="rect">
            <a:avLst/>
          </a:prstGeom>
        </p:spPr>
        <p:txBody>
          <a:bodyPr wrap="none">
            <a:spAutoFit/>
          </a:bodyPr>
          <a:lstStyle/>
          <a:p>
            <a:r>
              <a:rPr lang="es-CO" sz="1200" dirty="0">
                <a:solidFill>
                  <a:schemeClr val="bg1"/>
                </a:solidFill>
              </a:rPr>
              <a:t>Imagen de Kim </a:t>
            </a:r>
            <a:r>
              <a:rPr lang="es-CO" sz="1200" dirty="0" err="1">
                <a:solidFill>
                  <a:schemeClr val="bg1"/>
                </a:solidFill>
              </a:rPr>
              <a:t>Heimbuch</a:t>
            </a:r>
            <a:r>
              <a:rPr lang="es-CO" sz="1200" dirty="0">
                <a:solidFill>
                  <a:schemeClr val="bg1"/>
                </a:solidFill>
              </a:rPr>
              <a:t> en </a:t>
            </a:r>
            <a:r>
              <a:rPr lang="es-CO" sz="1200" dirty="0" err="1">
                <a:solidFill>
                  <a:schemeClr val="bg1"/>
                </a:solidFill>
              </a:rPr>
              <a:t>Pixabay</a:t>
            </a:r>
            <a:r>
              <a:rPr lang="es-CO" sz="1200" dirty="0">
                <a:solidFill>
                  <a:schemeClr val="bg1"/>
                </a:solidFill>
              </a:rPr>
              <a:t> </a:t>
            </a:r>
          </a:p>
        </p:txBody>
      </p:sp>
    </p:spTree>
    <p:extLst>
      <p:ext uri="{BB962C8B-B14F-4D97-AF65-F5344CB8AC3E}">
        <p14:creationId xmlns:p14="http://schemas.microsoft.com/office/powerpoint/2010/main" val="60677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4" name="Marcador de imagen 3"/>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t="7954" r="19538" b="7954"/>
          <a:stretch/>
        </p:blipFill>
        <p:spPr>
          <a:xfrm>
            <a:off x="7218695" y="103656"/>
            <a:ext cx="4869394" cy="6650687"/>
          </a:xfr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12" name="Text Placeholder 12">
            <a:extLst>
              <a:ext uri="{FF2B5EF4-FFF2-40B4-BE49-F238E27FC236}">
                <a16:creationId xmlns:a16="http://schemas.microsoft.com/office/drawing/2014/main" xmlns="" id="{14D96874-8149-465A-A260-3870E6628A3F}"/>
              </a:ext>
            </a:extLst>
          </p:cNvPr>
          <p:cNvSpPr txBox="1">
            <a:spLocks/>
          </p:cNvSpPr>
          <p:nvPr/>
        </p:nvSpPr>
        <p:spPr bwMode="auto">
          <a:xfrm>
            <a:off x="463782" y="3092281"/>
            <a:ext cx="6122453"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4000" dirty="0"/>
              <a:t>Terapia Combinada</a:t>
            </a:r>
            <a:endParaRPr lang="es-CO" sz="4000" dirty="0"/>
          </a:p>
        </p:txBody>
      </p:sp>
    </p:spTree>
    <p:extLst>
      <p:ext uri="{BB962C8B-B14F-4D97-AF65-F5344CB8AC3E}">
        <p14:creationId xmlns:p14="http://schemas.microsoft.com/office/powerpoint/2010/main" val="320606995"/>
      </p:ext>
    </p:extLst>
  </p:cSld>
  <p:clrMapOvr>
    <a:masterClrMapping/>
  </p:clrMapOvr>
  <p:transition xmlns:p14="http://schemas.microsoft.com/office/powerpoint/2010/mai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7" name="Imagen 6">
            <a:extLst>
              <a:ext uri="{FF2B5EF4-FFF2-40B4-BE49-F238E27FC236}">
                <a16:creationId xmlns:a16="http://schemas.microsoft.com/office/drawing/2014/main" xmlns="" id="{17419E58-6B53-4589-930D-B8D31B5A2FE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195300" y="1666017"/>
            <a:ext cx="3834599" cy="3816624"/>
          </a:xfrm>
          <a:prstGeom prst="rect">
            <a:avLst/>
          </a:prstGeom>
        </p:spPr>
      </p:pic>
      <p:sp>
        <p:nvSpPr>
          <p:cNvPr id="8" name="Rectángulo 7">
            <a:extLst>
              <a:ext uri="{FF2B5EF4-FFF2-40B4-BE49-F238E27FC236}">
                <a16:creationId xmlns:a16="http://schemas.microsoft.com/office/drawing/2014/main" xmlns="" id="{2D7F2D3A-6991-4639-899F-934D7580D457}"/>
              </a:ext>
            </a:extLst>
          </p:cNvPr>
          <p:cNvSpPr/>
          <p:nvPr/>
        </p:nvSpPr>
        <p:spPr>
          <a:xfrm>
            <a:off x="656017" y="269455"/>
            <a:ext cx="10913164" cy="1077218"/>
          </a:xfrm>
          <a:prstGeom prst="rect">
            <a:avLst/>
          </a:prstGeom>
        </p:spPr>
        <p:txBody>
          <a:bodyPr wrap="square">
            <a:spAutoFit/>
          </a:bodyPr>
          <a:lstStyle/>
          <a:p>
            <a:pPr algn="ctr"/>
            <a:r>
              <a:rPr lang="es-CO" sz="3200" i="1" dirty="0">
                <a:effectLst>
                  <a:outerShdw blurRad="38100" dist="38100" dir="2700000" algn="tl">
                    <a:srgbClr val="000000">
                      <a:alpha val="43137"/>
                    </a:srgbClr>
                  </a:outerShdw>
                </a:effectLst>
              </a:rPr>
              <a:t>Modestos incrementos en DMO * en columna vertebral y cadera </a:t>
            </a:r>
          </a:p>
          <a:p>
            <a:pPr algn="ctr"/>
            <a:r>
              <a:rPr lang="es-CO" sz="3200" i="1" dirty="0">
                <a:effectLst>
                  <a:outerShdw blurRad="38100" dist="38100" dir="2700000" algn="tl">
                    <a:srgbClr val="000000">
                      <a:alpha val="43137"/>
                    </a:srgbClr>
                  </a:outerShdw>
                </a:effectLst>
              </a:rPr>
              <a:t>Sin reducción riesgo de fractura  </a:t>
            </a:r>
          </a:p>
        </p:txBody>
      </p:sp>
      <p:sp>
        <p:nvSpPr>
          <p:cNvPr id="9" name="Rectángulo 8">
            <a:extLst>
              <a:ext uri="{FF2B5EF4-FFF2-40B4-BE49-F238E27FC236}">
                <a16:creationId xmlns:a16="http://schemas.microsoft.com/office/drawing/2014/main" xmlns="" id="{F55925FA-79D1-4169-8267-F68240ED7BE3}"/>
              </a:ext>
            </a:extLst>
          </p:cNvPr>
          <p:cNvSpPr/>
          <p:nvPr/>
        </p:nvSpPr>
        <p:spPr>
          <a:xfrm>
            <a:off x="2421630" y="4767302"/>
            <a:ext cx="3690970" cy="1200329"/>
          </a:xfrm>
          <a:prstGeom prst="rect">
            <a:avLst/>
          </a:prstGeom>
        </p:spPr>
        <p:txBody>
          <a:bodyPr wrap="square">
            <a:spAutoFit/>
          </a:bodyPr>
          <a:lstStyle/>
          <a:p>
            <a:r>
              <a:rPr lang="es-CO" sz="2400" dirty="0">
                <a:solidFill>
                  <a:srgbClr val="000000"/>
                </a:solidFill>
                <a:latin typeface="Calibri" panose="020F0502020204030204" pitchFamily="34" charset="0"/>
                <a:ea typeface="ヒラギノ角ゴ Pro W3"/>
              </a:rPr>
              <a:t>T R H</a:t>
            </a:r>
          </a:p>
          <a:p>
            <a:r>
              <a:rPr lang="es-CO" sz="2400" dirty="0">
                <a:solidFill>
                  <a:srgbClr val="000000"/>
                </a:solidFill>
                <a:latin typeface="Calibri" panose="020F0502020204030204" pitchFamily="34" charset="0"/>
                <a:ea typeface="ヒラギノ角ゴ Pro W3"/>
              </a:rPr>
              <a:t>Raloxifeno</a:t>
            </a:r>
            <a:endParaRPr lang="es-CO" sz="2400" dirty="0"/>
          </a:p>
          <a:p>
            <a:endParaRPr lang="es-CO" sz="2400" dirty="0"/>
          </a:p>
        </p:txBody>
      </p:sp>
      <p:sp>
        <p:nvSpPr>
          <p:cNvPr id="13" name="Rectángulo 12">
            <a:extLst>
              <a:ext uri="{FF2B5EF4-FFF2-40B4-BE49-F238E27FC236}">
                <a16:creationId xmlns:a16="http://schemas.microsoft.com/office/drawing/2014/main" xmlns="" id="{8268EF67-0604-4CC2-BD6B-689D39C1495A}"/>
              </a:ext>
            </a:extLst>
          </p:cNvPr>
          <p:cNvSpPr/>
          <p:nvPr/>
        </p:nvSpPr>
        <p:spPr>
          <a:xfrm>
            <a:off x="8029899" y="4684474"/>
            <a:ext cx="4393336" cy="830997"/>
          </a:xfrm>
          <a:prstGeom prst="rect">
            <a:avLst/>
          </a:prstGeom>
        </p:spPr>
        <p:txBody>
          <a:bodyPr wrap="square">
            <a:spAutoFit/>
          </a:bodyPr>
          <a:lstStyle/>
          <a:p>
            <a:r>
              <a:rPr lang="es-CO" sz="2400" dirty="0">
                <a:solidFill>
                  <a:srgbClr val="000000"/>
                </a:solidFill>
                <a:latin typeface="Calibri" panose="020F0502020204030204" pitchFamily="34" charset="0"/>
                <a:ea typeface="ヒラギノ角ゴ Pro W3"/>
              </a:rPr>
              <a:t>Alendronato </a:t>
            </a:r>
          </a:p>
          <a:p>
            <a:r>
              <a:rPr lang="es-CO" sz="2400" dirty="0">
                <a:solidFill>
                  <a:srgbClr val="000000"/>
                </a:solidFill>
                <a:latin typeface="Calibri" panose="020F0502020204030204" pitchFamily="34" charset="0"/>
              </a:rPr>
              <a:t>Risedronato</a:t>
            </a:r>
            <a:endParaRPr lang="es-CO" sz="2400" dirty="0"/>
          </a:p>
        </p:txBody>
      </p:sp>
      <p:sp>
        <p:nvSpPr>
          <p:cNvPr id="15" name="CuadroTexto 14">
            <a:extLst>
              <a:ext uri="{FF2B5EF4-FFF2-40B4-BE49-F238E27FC236}">
                <a16:creationId xmlns:a16="http://schemas.microsoft.com/office/drawing/2014/main" xmlns="" id="{5F775CC1-33E0-486E-9EB6-0325E9D68C46}"/>
              </a:ext>
            </a:extLst>
          </p:cNvPr>
          <p:cNvSpPr txBox="1"/>
          <p:nvPr/>
        </p:nvSpPr>
        <p:spPr>
          <a:xfrm>
            <a:off x="9024643" y="3000954"/>
            <a:ext cx="5089075" cy="861774"/>
          </a:xfrm>
          <a:prstGeom prst="rect">
            <a:avLst/>
          </a:prstGeom>
          <a:noFill/>
        </p:spPr>
        <p:txBody>
          <a:bodyPr wrap="square" rtlCol="0">
            <a:spAutoFit/>
          </a:bodyPr>
          <a:lstStyle/>
          <a:p>
            <a:r>
              <a:rPr lang="es-CO" sz="1600" dirty="0"/>
              <a:t>*Densidad Mineral Ósea</a:t>
            </a:r>
          </a:p>
          <a:p>
            <a:r>
              <a:rPr lang="es-CO" sz="1600" dirty="0"/>
              <a:t>* Terapia de Reemplazo Hormonal</a:t>
            </a:r>
          </a:p>
          <a:p>
            <a:endParaRPr lang="es-CO" sz="1600" dirty="0"/>
          </a:p>
        </p:txBody>
      </p:sp>
      <p:sp>
        <p:nvSpPr>
          <p:cNvPr id="16" name="Rectángulo 15">
            <a:extLst>
              <a:ext uri="{FF2B5EF4-FFF2-40B4-BE49-F238E27FC236}">
                <a16:creationId xmlns:a16="http://schemas.microsoft.com/office/drawing/2014/main" xmlns="" id="{4AD306BF-163F-40B6-A419-ACEC24889AB5}"/>
              </a:ext>
            </a:extLst>
          </p:cNvPr>
          <p:cNvSpPr/>
          <p:nvPr/>
        </p:nvSpPr>
        <p:spPr>
          <a:xfrm>
            <a:off x="391997" y="6188435"/>
            <a:ext cx="11441204" cy="430887"/>
          </a:xfrm>
          <a:prstGeom prst="rect">
            <a:avLst/>
          </a:prstGeom>
          <a:noFill/>
        </p:spPr>
        <p:txBody>
          <a:bodyPr wrap="square">
            <a:spAutoFit/>
          </a:bodyPr>
          <a:lstStyle/>
          <a:p>
            <a:pPr marL="342900" lvl="0" indent="-342900" algn="just">
              <a:spcAft>
                <a:spcPts val="0"/>
              </a:spcAft>
              <a:buFont typeface="+mj-lt"/>
              <a:buAutoNum type="arabicPeriod"/>
            </a:pPr>
            <a:r>
              <a:rPr lang="en-US" sz="1100" dirty="0">
                <a:latin typeface="+mn-lt"/>
                <a:ea typeface="Calibri" panose="020F0502020204030204" pitchFamily="34" charset="0"/>
                <a:cs typeface="Times New Roman" panose="02020603050405020304" pitchFamily="18" charset="0"/>
              </a:rPr>
              <a:t>Lindsay R, </a:t>
            </a:r>
            <a:r>
              <a:rPr lang="en-US" sz="1100" dirty="0" err="1">
                <a:latin typeface="+mn-lt"/>
                <a:ea typeface="Calibri" panose="020F0502020204030204" pitchFamily="34" charset="0"/>
                <a:cs typeface="Times New Roman" panose="02020603050405020304" pitchFamily="18" charset="0"/>
              </a:rPr>
              <a:t>Cosman</a:t>
            </a:r>
            <a:r>
              <a:rPr lang="en-US" sz="1100" dirty="0">
                <a:latin typeface="+mn-lt"/>
                <a:ea typeface="Calibri" panose="020F0502020204030204" pitchFamily="34" charset="0"/>
                <a:cs typeface="Times New Roman" panose="02020603050405020304" pitchFamily="18" charset="0"/>
              </a:rPr>
              <a:t> F, The Journal of Clinical Endocrinology &amp; Metabolism Vol. 84, No. 9: 3076-3081  2. Harris S, Ericksen E, J Clin Endocrinol </a:t>
            </a:r>
            <a:r>
              <a:rPr lang="en-US" sz="1100" dirty="0" err="1">
                <a:latin typeface="+mn-lt"/>
                <a:ea typeface="Calibri" panose="020F0502020204030204" pitchFamily="34" charset="0"/>
                <a:cs typeface="Times New Roman" panose="02020603050405020304" pitchFamily="18" charset="0"/>
              </a:rPr>
              <a:t>Metab</a:t>
            </a:r>
            <a:r>
              <a:rPr lang="en-US" sz="1100" dirty="0">
                <a:latin typeface="+mn-lt"/>
                <a:ea typeface="Calibri" panose="020F0502020204030204" pitchFamily="34" charset="0"/>
                <a:cs typeface="Times New Roman" panose="02020603050405020304" pitchFamily="18" charset="0"/>
              </a:rPr>
              <a:t>. 86:1890 –1897 3. </a:t>
            </a:r>
            <a:r>
              <a:rPr lang="en-US" sz="1100" dirty="0" err="1">
                <a:latin typeface="+mn-lt"/>
                <a:ea typeface="Calibri" panose="020F0502020204030204" pitchFamily="34" charset="0"/>
                <a:cs typeface="Times New Roman" panose="02020603050405020304" pitchFamily="18" charset="0"/>
              </a:rPr>
              <a:t>Johnell</a:t>
            </a:r>
            <a:r>
              <a:rPr lang="en-US" sz="1100" dirty="0">
                <a:latin typeface="+mn-lt"/>
                <a:ea typeface="Calibri" panose="020F0502020204030204" pitchFamily="34" charset="0"/>
                <a:cs typeface="Times New Roman" panose="02020603050405020304" pitchFamily="18" charset="0"/>
              </a:rPr>
              <a:t> O, Scheele W. </a:t>
            </a:r>
            <a:r>
              <a:rPr lang="es-CO" sz="1100" dirty="0" err="1">
                <a:latin typeface="+mn-lt"/>
                <a:ea typeface="Calibri" panose="020F0502020204030204" pitchFamily="34" charset="0"/>
                <a:cs typeface="Times New Roman" panose="02020603050405020304" pitchFamily="18" charset="0"/>
              </a:rPr>
              <a:t>The</a:t>
            </a:r>
            <a:r>
              <a:rPr lang="es-CO"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Journal</a:t>
            </a:r>
            <a:r>
              <a:rPr lang="es-CO"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of</a:t>
            </a:r>
            <a:r>
              <a:rPr lang="es-CO"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Clinical</a:t>
            </a:r>
            <a:r>
              <a:rPr lang="es-CO" sz="1100" dirty="0">
                <a:latin typeface="+mn-lt"/>
                <a:ea typeface="Calibri" panose="020F0502020204030204" pitchFamily="34" charset="0"/>
                <a:cs typeface="Times New Roman" panose="02020603050405020304" pitchFamily="18" charset="0"/>
              </a:rPr>
              <a:t> </a:t>
            </a:r>
            <a:r>
              <a:rPr lang="es-CO" sz="1100" dirty="0" err="1">
                <a:latin typeface="+mn-lt"/>
                <a:ea typeface="Calibri" panose="020F0502020204030204" pitchFamily="34" charset="0"/>
                <a:cs typeface="Times New Roman" panose="02020603050405020304" pitchFamily="18" charset="0"/>
              </a:rPr>
              <a:t>Endocrinology</a:t>
            </a:r>
            <a:r>
              <a:rPr lang="es-CO" sz="1100" dirty="0">
                <a:latin typeface="+mn-lt"/>
                <a:ea typeface="Calibri" panose="020F0502020204030204" pitchFamily="34" charset="0"/>
                <a:cs typeface="Times New Roman" panose="02020603050405020304" pitchFamily="18" charset="0"/>
              </a:rPr>
              <a:t> &amp; </a:t>
            </a:r>
            <a:r>
              <a:rPr lang="es-CO" sz="1100" dirty="0" err="1">
                <a:latin typeface="+mn-lt"/>
                <a:ea typeface="Calibri" panose="020F0502020204030204" pitchFamily="34" charset="0"/>
                <a:cs typeface="Times New Roman" panose="02020603050405020304" pitchFamily="18" charset="0"/>
              </a:rPr>
              <a:t>Metabolism</a:t>
            </a:r>
            <a:r>
              <a:rPr lang="es-CO" sz="1100" dirty="0">
                <a:latin typeface="+mn-lt"/>
                <a:ea typeface="Calibri" panose="020F0502020204030204" pitchFamily="34" charset="0"/>
                <a:cs typeface="Times New Roman" panose="02020603050405020304" pitchFamily="18" charset="0"/>
              </a:rPr>
              <a:t> 87(3):985–992. 4. </a:t>
            </a:r>
            <a:r>
              <a:rPr lang="es-CO" sz="1100" dirty="0">
                <a:latin typeface="+mn-lt"/>
              </a:rPr>
              <a:t>Imagen de </a:t>
            </a:r>
            <a:r>
              <a:rPr lang="es-CO" sz="1100" u="sng" dirty="0">
                <a:latin typeface="+mn-lt"/>
                <a:hlinkClick r:id="rId5"/>
              </a:rPr>
              <a:t>OpenClipart-Vectors</a:t>
            </a:r>
            <a:r>
              <a:rPr lang="es-CO" sz="1100" dirty="0">
                <a:latin typeface="+mn-lt"/>
              </a:rPr>
              <a:t> en </a:t>
            </a:r>
            <a:r>
              <a:rPr lang="es-CO" sz="1100" u="sng" dirty="0" err="1">
                <a:latin typeface="+mn-lt"/>
                <a:hlinkClick r:id="rId6"/>
              </a:rPr>
              <a:t>Pixabay</a:t>
            </a:r>
            <a:endParaRPr lang="es-CO" sz="11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05373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3"/>
          <p:cNvSpPr txBox="1">
            <a:spLocks/>
          </p:cNvSpPr>
          <p:nvPr/>
        </p:nvSpPr>
        <p:spPr bwMode="auto">
          <a:xfrm>
            <a:off x="530733" y="1999739"/>
            <a:ext cx="11130534"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rtl="0" fontAlgn="base">
              <a:lnSpc>
                <a:spcPct val="100000"/>
              </a:lnSpc>
              <a:spcBef>
                <a:spcPts val="0"/>
              </a:spcBef>
              <a:spcAft>
                <a:spcPct val="0"/>
              </a:spcAft>
              <a:buFontTx/>
              <a:buNone/>
              <a:defRPr sz="1100" b="0" i="0" kern="1200" baseline="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s-CO" sz="2800" dirty="0"/>
              <a:t>No se sugiere, el uso concomitante de alendronato y osteoformador</a:t>
            </a:r>
          </a:p>
          <a:p>
            <a:endParaRPr lang="es-CO" sz="2800" dirty="0"/>
          </a:p>
          <a:p>
            <a:pPr marL="457200" indent="-457200">
              <a:buFont typeface="Arial" panose="020B0604020202020204" pitchFamily="34" charset="0"/>
              <a:buChar char="•"/>
            </a:pPr>
            <a:r>
              <a:rPr lang="es-CO" sz="2800" dirty="0"/>
              <a:t>Bloquea la respuesta anabólica del osteoformador </a:t>
            </a:r>
          </a:p>
          <a:p>
            <a:endParaRPr lang="es-CO" sz="2800" dirty="0"/>
          </a:p>
          <a:p>
            <a:pPr marL="457200" indent="-457200">
              <a:buFont typeface="Arial" panose="020B0604020202020204" pitchFamily="34" charset="0"/>
              <a:buChar char="•"/>
            </a:pPr>
            <a:r>
              <a:rPr lang="es-CO" sz="2800" i="1" dirty="0">
                <a:effectLst>
                  <a:outerShdw blurRad="38100" dist="38100" dir="2700000" algn="tl">
                    <a:srgbClr val="000000">
                      <a:alpha val="43137"/>
                    </a:srgbClr>
                  </a:outerShdw>
                </a:effectLst>
              </a:rPr>
              <a:t>No se demuestra reducción en el riesgo de fractura comparados con monoterapia  </a:t>
            </a:r>
          </a:p>
        </p:txBody>
      </p:sp>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8" name="Text Placeholder 12">
            <a:extLst>
              <a:ext uri="{FF2B5EF4-FFF2-40B4-BE49-F238E27FC236}">
                <a16:creationId xmlns:a16="http://schemas.microsoft.com/office/drawing/2014/main" xmlns="" id="{FA67BD05-94AC-4197-BC7A-B50234DF80D8}"/>
              </a:ext>
            </a:extLst>
          </p:cNvPr>
          <p:cNvSpPr txBox="1">
            <a:spLocks/>
          </p:cNvSpPr>
          <p:nvPr/>
        </p:nvSpPr>
        <p:spPr bwMode="auto">
          <a:xfrm>
            <a:off x="530733" y="732240"/>
            <a:ext cx="11130534"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4000" dirty="0"/>
              <a:t>Osteoformador mas Bifosfonato</a:t>
            </a:r>
            <a:endParaRPr lang="es-CO" sz="4000" dirty="0"/>
          </a:p>
        </p:txBody>
      </p:sp>
      <p:sp>
        <p:nvSpPr>
          <p:cNvPr id="5" name="Rectángulo 4">
            <a:extLst>
              <a:ext uri="{FF2B5EF4-FFF2-40B4-BE49-F238E27FC236}">
                <a16:creationId xmlns:a16="http://schemas.microsoft.com/office/drawing/2014/main" xmlns="" id="{0193CD8A-AB6B-4640-B2E3-C921D4041390}"/>
              </a:ext>
            </a:extLst>
          </p:cNvPr>
          <p:cNvSpPr/>
          <p:nvPr/>
        </p:nvSpPr>
        <p:spPr>
          <a:xfrm>
            <a:off x="323850" y="6189022"/>
            <a:ext cx="11337417" cy="430887"/>
          </a:xfrm>
          <a:prstGeom prst="rect">
            <a:avLst/>
          </a:prstGeom>
        </p:spPr>
        <p:txBody>
          <a:bodyPr wrap="square">
            <a:spAutoFit/>
          </a:bodyPr>
          <a:lstStyle/>
          <a:p>
            <a:pPr marL="342900" indent="-342900" algn="just">
              <a:spcAft>
                <a:spcPts val="0"/>
              </a:spcAft>
              <a:buFont typeface="+mj-lt"/>
              <a:buAutoNum type="arabicPeriod"/>
            </a:pPr>
            <a:r>
              <a:rPr lang="en-US" sz="1100" dirty="0">
                <a:latin typeface="+mn-lt"/>
                <a:cs typeface="Times New Roman" panose="02020603050405020304" pitchFamily="18" charset="0"/>
              </a:rPr>
              <a:t>Binkley N, Krueger D. </a:t>
            </a:r>
            <a:r>
              <a:rPr lang="es-CO" sz="1100" dirty="0" err="1">
                <a:latin typeface="+mn-lt"/>
                <a:cs typeface="Times New Roman" panose="02020603050405020304" pitchFamily="18" charset="0"/>
              </a:rPr>
              <a:t>Current</a:t>
            </a:r>
            <a:r>
              <a:rPr lang="es-CO" sz="1100" dirty="0">
                <a:latin typeface="+mn-lt"/>
                <a:cs typeface="Times New Roman" panose="02020603050405020304" pitchFamily="18" charset="0"/>
              </a:rPr>
              <a:t> Osteoporosis </a:t>
            </a:r>
            <a:r>
              <a:rPr lang="es-CO" sz="1100" dirty="0" err="1">
                <a:latin typeface="+mn-lt"/>
                <a:cs typeface="Times New Roman" panose="02020603050405020304" pitchFamily="18" charset="0"/>
              </a:rPr>
              <a:t>Reports</a:t>
            </a:r>
            <a:r>
              <a:rPr lang="es-CO" sz="1100" dirty="0">
                <a:latin typeface="+mn-lt"/>
                <a:cs typeface="Times New Roman" panose="02020603050405020304" pitchFamily="18" charset="0"/>
              </a:rPr>
              <a:t> 2005, 3:150–154 2. </a:t>
            </a:r>
            <a:r>
              <a:rPr lang="en-US" sz="1100" dirty="0">
                <a:latin typeface="+mn-lt"/>
                <a:cs typeface="Times New Roman" panose="02020603050405020304" pitchFamily="18" charset="0"/>
              </a:rPr>
              <a:t>Finkelstein JS, Hayes A N </a:t>
            </a:r>
            <a:r>
              <a:rPr lang="en-US" sz="1100" dirty="0" err="1">
                <a:latin typeface="+mn-lt"/>
                <a:cs typeface="Times New Roman" panose="02020603050405020304" pitchFamily="18" charset="0"/>
              </a:rPr>
              <a:t>Engl</a:t>
            </a:r>
            <a:r>
              <a:rPr lang="en-US" sz="1100" dirty="0">
                <a:latin typeface="+mn-lt"/>
                <a:cs typeface="Times New Roman" panose="02020603050405020304" pitchFamily="18" charset="0"/>
              </a:rPr>
              <a:t> J Med 2003, 349:1216–1226 3. Black DM, Greenspan SL </a:t>
            </a:r>
            <a:r>
              <a:rPr lang="es-CO" sz="1100" dirty="0">
                <a:latin typeface="+mn-lt"/>
                <a:cs typeface="Times New Roman" panose="02020603050405020304" pitchFamily="18" charset="0"/>
              </a:rPr>
              <a:t>N Engl J </a:t>
            </a:r>
            <a:r>
              <a:rPr lang="es-CO" sz="1100" dirty="0" err="1">
                <a:latin typeface="+mn-lt"/>
                <a:cs typeface="Times New Roman" panose="02020603050405020304" pitchFamily="18" charset="0"/>
              </a:rPr>
              <a:t>Med</a:t>
            </a:r>
            <a:r>
              <a:rPr lang="es-CO" sz="1100" dirty="0">
                <a:latin typeface="+mn-lt"/>
                <a:cs typeface="Times New Roman" panose="02020603050405020304" pitchFamily="18" charset="0"/>
              </a:rPr>
              <a:t> 2003, 349:1207–1215 4. </a:t>
            </a:r>
            <a:r>
              <a:rPr lang="en-US" sz="1100" dirty="0">
                <a:latin typeface="+mn-lt"/>
                <a:cs typeface="Times New Roman" panose="02020603050405020304" pitchFamily="18" charset="0"/>
              </a:rPr>
              <a:t>Martin TJ, Quinn JM, Ann N Y </a:t>
            </a:r>
            <a:r>
              <a:rPr lang="en-US" sz="1100" dirty="0" err="1">
                <a:latin typeface="+mn-lt"/>
                <a:cs typeface="Times New Roman" panose="02020603050405020304" pitchFamily="18" charset="0"/>
              </a:rPr>
              <a:t>Acad</a:t>
            </a:r>
            <a:r>
              <a:rPr lang="en-US" sz="1100" dirty="0">
                <a:latin typeface="+mn-lt"/>
                <a:cs typeface="Times New Roman" panose="02020603050405020304" pitchFamily="18" charset="0"/>
              </a:rPr>
              <a:t> Sci 2006; 1068: 458–70</a:t>
            </a:r>
          </a:p>
        </p:txBody>
      </p:sp>
    </p:spTree>
    <p:extLst>
      <p:ext uri="{BB962C8B-B14F-4D97-AF65-F5344CB8AC3E}">
        <p14:creationId xmlns:p14="http://schemas.microsoft.com/office/powerpoint/2010/main" val="26149660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3"/>
          <p:cNvSpPr txBox="1">
            <a:spLocks/>
          </p:cNvSpPr>
          <p:nvPr/>
        </p:nvSpPr>
        <p:spPr bwMode="auto">
          <a:xfrm>
            <a:off x="530733" y="1917855"/>
            <a:ext cx="11130534" cy="334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rtl="0" fontAlgn="base">
              <a:lnSpc>
                <a:spcPct val="100000"/>
              </a:lnSpc>
              <a:spcBef>
                <a:spcPts val="0"/>
              </a:spcBef>
              <a:spcAft>
                <a:spcPct val="0"/>
              </a:spcAft>
              <a:buFontTx/>
              <a:buNone/>
              <a:defRPr sz="1100" b="0" i="0" kern="1200" baseline="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s-CO" sz="2800" dirty="0"/>
              <a:t>Incremento en DMO* de columna lumbar, cuello femoral y cadera total comparado Teriparatida y Denosumab en monoterapia a 12 meses ( DXA</a:t>
            </a:r>
            <a:r>
              <a:rPr lang="es-CO" sz="2800" baseline="30000" dirty="0"/>
              <a:t>ⱡ</a:t>
            </a:r>
            <a:r>
              <a:rPr lang="es-CO" sz="2800" dirty="0"/>
              <a:t> y TC</a:t>
            </a:r>
            <a:r>
              <a:rPr lang="es-CO" sz="2800" dirty="0">
                <a:sym typeface="Symbol" panose="05050102010706020507" pitchFamily="18" charset="2"/>
              </a:rPr>
              <a:t> </a:t>
            </a:r>
            <a:r>
              <a:rPr lang="es-CO" sz="2800" dirty="0"/>
              <a:t>) y a 24 meses.</a:t>
            </a:r>
            <a:r>
              <a:rPr lang="es-CO" sz="2800" baseline="30000" dirty="0"/>
              <a:t>1-4</a:t>
            </a:r>
          </a:p>
          <a:p>
            <a:pPr marL="457200" indent="-457200">
              <a:buFont typeface="Arial" panose="020B0604020202020204" pitchFamily="34" charset="0"/>
              <a:buChar char="•"/>
            </a:pPr>
            <a:r>
              <a:rPr lang="es-CO" sz="2800" i="1" dirty="0">
                <a:effectLst>
                  <a:outerShdw blurRad="38100" dist="38100" dir="2700000" algn="tl">
                    <a:srgbClr val="000000">
                      <a:alpha val="43137"/>
                    </a:srgbClr>
                  </a:outerShdw>
                </a:effectLst>
              </a:rPr>
              <a:t>Podría ser usada para tratar pacientes con alto riesgo de fractura o enfermedad avanzada , severa o refractaria.</a:t>
            </a:r>
          </a:p>
          <a:p>
            <a:pPr marL="457200" indent="-457200">
              <a:buFont typeface="Arial" panose="020B0604020202020204" pitchFamily="34" charset="0"/>
              <a:buChar char="•"/>
            </a:pPr>
            <a:r>
              <a:rPr lang="es-CO" sz="2800" dirty="0"/>
              <a:t>Las guías y consensos no la recomiendan de forma rutinaria.</a:t>
            </a:r>
          </a:p>
        </p:txBody>
      </p:sp>
      <p:pic>
        <p:nvPicPr>
          <p:cNvPr id="10" name="Imagen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8" name="Text Placeholder 12">
            <a:extLst>
              <a:ext uri="{FF2B5EF4-FFF2-40B4-BE49-F238E27FC236}">
                <a16:creationId xmlns:a16="http://schemas.microsoft.com/office/drawing/2014/main" xmlns="" id="{FA67BD05-94AC-4197-BC7A-B50234DF80D8}"/>
              </a:ext>
            </a:extLst>
          </p:cNvPr>
          <p:cNvSpPr txBox="1">
            <a:spLocks/>
          </p:cNvSpPr>
          <p:nvPr/>
        </p:nvSpPr>
        <p:spPr bwMode="auto">
          <a:xfrm>
            <a:off x="530733" y="631048"/>
            <a:ext cx="11130534"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4000" dirty="0"/>
              <a:t>Teriparatida más Denosumab </a:t>
            </a:r>
            <a:endParaRPr lang="es-CO" sz="4000" dirty="0"/>
          </a:p>
        </p:txBody>
      </p:sp>
      <p:sp>
        <p:nvSpPr>
          <p:cNvPr id="5" name="Rectángulo 4">
            <a:extLst>
              <a:ext uri="{FF2B5EF4-FFF2-40B4-BE49-F238E27FC236}">
                <a16:creationId xmlns:a16="http://schemas.microsoft.com/office/drawing/2014/main" xmlns="" id="{0193CD8A-AB6B-4640-B2E3-C921D4041390}"/>
              </a:ext>
            </a:extLst>
          </p:cNvPr>
          <p:cNvSpPr/>
          <p:nvPr/>
        </p:nvSpPr>
        <p:spPr>
          <a:xfrm>
            <a:off x="220408" y="6219800"/>
            <a:ext cx="11337417" cy="430887"/>
          </a:xfrm>
          <a:prstGeom prst="rect">
            <a:avLst/>
          </a:prstGeom>
        </p:spPr>
        <p:txBody>
          <a:bodyPr wrap="square">
            <a:spAutoFit/>
          </a:bodyPr>
          <a:lstStyle/>
          <a:p>
            <a:pPr lvl="0"/>
            <a:r>
              <a:rPr lang="en-US" sz="1100" dirty="0"/>
              <a:t>1. Tsai JN, </a:t>
            </a:r>
            <a:r>
              <a:rPr lang="en-US" sz="1100" dirty="0" err="1"/>
              <a:t>Uihlein</a:t>
            </a:r>
            <a:r>
              <a:rPr lang="en-US" sz="1100" dirty="0"/>
              <a:t> AV Lancet. 2013;382:50–6 2. Tsai JN, </a:t>
            </a:r>
            <a:r>
              <a:rPr lang="en-US" sz="1100" dirty="0" err="1"/>
              <a:t>Uihlein</a:t>
            </a:r>
            <a:r>
              <a:rPr lang="en-US" sz="1100" dirty="0"/>
              <a:t> AV , J Bone Miner Res 30(1):39–45 3. </a:t>
            </a:r>
            <a:r>
              <a:rPr lang="en-US" sz="1100" dirty="0" err="1"/>
              <a:t>Leder</a:t>
            </a:r>
            <a:r>
              <a:rPr lang="en-US" sz="1100" dirty="0"/>
              <a:t> BZ, Tsai JN, Lancet 386(9999):1147–1155, 4. Tsai JN, </a:t>
            </a:r>
            <a:r>
              <a:rPr lang="en-US" sz="1100" dirty="0" err="1"/>
              <a:t>Uihlein</a:t>
            </a:r>
            <a:r>
              <a:rPr lang="en-US" sz="1100" dirty="0"/>
              <a:t> AV, J Clin </a:t>
            </a:r>
            <a:r>
              <a:rPr lang="en-US" sz="1100" dirty="0" err="1"/>
              <a:t>Endocr</a:t>
            </a:r>
            <a:r>
              <a:rPr lang="en-US" sz="1100" dirty="0"/>
              <a:t> </a:t>
            </a:r>
            <a:r>
              <a:rPr lang="en-US" sz="1100" dirty="0" err="1"/>
              <a:t>Metab</a:t>
            </a:r>
            <a:r>
              <a:rPr lang="en-US" sz="1100" dirty="0"/>
              <a:t> 101(5):2023–2030</a:t>
            </a:r>
            <a:endParaRPr lang="es-CO" sz="1100" dirty="0"/>
          </a:p>
        </p:txBody>
      </p:sp>
      <p:sp>
        <p:nvSpPr>
          <p:cNvPr id="2" name="Rectángulo 1">
            <a:extLst>
              <a:ext uri="{FF2B5EF4-FFF2-40B4-BE49-F238E27FC236}">
                <a16:creationId xmlns:a16="http://schemas.microsoft.com/office/drawing/2014/main" xmlns="" id="{0CA6FAF2-E14C-4B10-B7B0-EE27EAA6F205}"/>
              </a:ext>
            </a:extLst>
          </p:cNvPr>
          <p:cNvSpPr/>
          <p:nvPr/>
        </p:nvSpPr>
        <p:spPr>
          <a:xfrm>
            <a:off x="220408" y="5511914"/>
            <a:ext cx="10483026" cy="707886"/>
          </a:xfrm>
          <a:prstGeom prst="rect">
            <a:avLst/>
          </a:prstGeom>
        </p:spPr>
        <p:txBody>
          <a:bodyPr wrap="square">
            <a:spAutoFit/>
          </a:bodyPr>
          <a:lstStyle/>
          <a:p>
            <a:r>
              <a:rPr lang="es-CO" sz="1600" dirty="0">
                <a:solidFill>
                  <a:srgbClr val="7D8287"/>
                </a:solidFill>
              </a:rPr>
              <a:t>*Densidad Mineral Ósea , </a:t>
            </a:r>
            <a:r>
              <a:rPr lang="es-CO" sz="1600" baseline="30000" dirty="0">
                <a:solidFill>
                  <a:srgbClr val="7D8287"/>
                </a:solidFill>
              </a:rPr>
              <a:t>ⱡ </a:t>
            </a:r>
            <a:r>
              <a:rPr lang="es-CO" sz="1600" dirty="0" err="1">
                <a:solidFill>
                  <a:srgbClr val="7D8287"/>
                </a:solidFill>
              </a:rPr>
              <a:t>Osteodensitometria</a:t>
            </a:r>
            <a:r>
              <a:rPr lang="es-CO" sz="1600" dirty="0">
                <a:solidFill>
                  <a:srgbClr val="7D8287"/>
                </a:solidFill>
              </a:rPr>
              <a:t> ósea por </a:t>
            </a:r>
            <a:r>
              <a:rPr lang="es-CO" sz="1600" dirty="0" err="1">
                <a:solidFill>
                  <a:srgbClr val="7D8287"/>
                </a:solidFill>
              </a:rPr>
              <a:t>DxA</a:t>
            </a:r>
            <a:r>
              <a:rPr lang="es-CO" sz="1600" dirty="0">
                <a:solidFill>
                  <a:srgbClr val="7D8287"/>
                </a:solidFill>
              </a:rPr>
              <a:t>, </a:t>
            </a:r>
            <a:r>
              <a:rPr lang="es-CO" sz="1600" dirty="0">
                <a:solidFill>
                  <a:srgbClr val="7D8287"/>
                </a:solidFill>
                <a:sym typeface="Symbol" panose="05050102010706020507" pitchFamily="18" charset="2"/>
              </a:rPr>
              <a:t>Tomografía Computarizada </a:t>
            </a:r>
            <a:endParaRPr lang="es-CO" sz="1600" dirty="0">
              <a:solidFill>
                <a:srgbClr val="7D8287"/>
              </a:solidFill>
            </a:endParaRPr>
          </a:p>
          <a:p>
            <a:endParaRPr lang="es-CO" sz="2400" dirty="0">
              <a:solidFill>
                <a:srgbClr val="7D8287"/>
              </a:solidFill>
            </a:endParaRPr>
          </a:p>
        </p:txBody>
      </p:sp>
    </p:spTree>
    <p:extLst>
      <p:ext uri="{BB962C8B-B14F-4D97-AF65-F5344CB8AC3E}">
        <p14:creationId xmlns:p14="http://schemas.microsoft.com/office/powerpoint/2010/main" val="32920526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750"/>
                                        <p:tgtEl>
                                          <p:spTgt spid="9">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7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3"/>
          <p:cNvSpPr txBox="1">
            <a:spLocks/>
          </p:cNvSpPr>
          <p:nvPr/>
        </p:nvSpPr>
        <p:spPr bwMode="auto">
          <a:xfrm>
            <a:off x="646595" y="2279072"/>
            <a:ext cx="10898809" cy="266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rtl="0" fontAlgn="base">
              <a:lnSpc>
                <a:spcPct val="100000"/>
              </a:lnSpc>
              <a:spcBef>
                <a:spcPts val="0"/>
              </a:spcBef>
              <a:spcAft>
                <a:spcPct val="0"/>
              </a:spcAft>
              <a:buFontTx/>
              <a:buNone/>
              <a:defRPr sz="1100" b="0" i="0" kern="1200" baseline="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sz="1100"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s-CO" sz="3200" dirty="0"/>
              <a:t>Al ser la osteoporosis una enfermedad crónica, con terapias de corto plazo, no seremos capaces de prevenir fracturas en todo el curso de vida de nuestros pacientes</a:t>
            </a:r>
            <a:endParaRPr lang="es-CO" sz="6000" dirty="0"/>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11" name="Imagen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12" name="Text Placeholder 12">
            <a:extLst>
              <a:ext uri="{FF2B5EF4-FFF2-40B4-BE49-F238E27FC236}">
                <a16:creationId xmlns:a16="http://schemas.microsoft.com/office/drawing/2014/main" xmlns="" id="{14D96874-8149-465A-A260-3870E6628A3F}"/>
              </a:ext>
            </a:extLst>
          </p:cNvPr>
          <p:cNvSpPr txBox="1">
            <a:spLocks/>
          </p:cNvSpPr>
          <p:nvPr/>
        </p:nvSpPr>
        <p:spPr bwMode="auto">
          <a:xfrm>
            <a:off x="3034773" y="592654"/>
            <a:ext cx="6122453"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l" rtl="0" fontAlgn="base">
              <a:lnSpc>
                <a:spcPct val="100000"/>
              </a:lnSpc>
              <a:spcBef>
                <a:spcPts val="0"/>
              </a:spcBef>
              <a:spcAft>
                <a:spcPct val="0"/>
              </a:spcAft>
              <a:buFont typeface="Arial" charset="0"/>
              <a:buNone/>
              <a:defRPr sz="5400" b="1" i="1" kern="1200" baseline="0">
                <a:solidFill>
                  <a:srgbClr val="104FB3"/>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r>
              <a:rPr lang="es-ES" sz="4000" dirty="0"/>
              <a:t>Terapia Secuencial</a:t>
            </a:r>
            <a:endParaRPr lang="es-CO" sz="4000" dirty="0"/>
          </a:p>
        </p:txBody>
      </p:sp>
      <p:sp>
        <p:nvSpPr>
          <p:cNvPr id="5" name="Rectángulo 4">
            <a:extLst>
              <a:ext uri="{FF2B5EF4-FFF2-40B4-BE49-F238E27FC236}">
                <a16:creationId xmlns:a16="http://schemas.microsoft.com/office/drawing/2014/main" xmlns="" id="{53FAC928-254E-44F3-A7BA-76C42D924891}"/>
              </a:ext>
            </a:extLst>
          </p:cNvPr>
          <p:cNvSpPr/>
          <p:nvPr/>
        </p:nvSpPr>
        <p:spPr>
          <a:xfrm>
            <a:off x="495299" y="6265346"/>
            <a:ext cx="11201400" cy="275140"/>
          </a:xfrm>
          <a:prstGeom prst="rect">
            <a:avLst/>
          </a:prstGeom>
        </p:spPr>
        <p:txBody>
          <a:bodyPr wrap="square">
            <a:spAutoFit/>
          </a:bodyPr>
          <a:lstStyle/>
          <a:p>
            <a:pPr lvl="0" algn="just">
              <a:lnSpc>
                <a:spcPct val="115000"/>
              </a:lnSpc>
              <a:spcAft>
                <a:spcPts val="800"/>
              </a:spcAft>
            </a:pPr>
            <a:r>
              <a:rPr lang="en-US" sz="1100" dirty="0" err="1"/>
              <a:t>Lorentzon</a:t>
            </a:r>
            <a:r>
              <a:rPr lang="en-US" sz="1100" dirty="0"/>
              <a:t> M .Treating osteoporosis to prevent fractures – current concepts and future developments (Review). </a:t>
            </a:r>
            <a:r>
              <a:rPr lang="es-CO" sz="1100" dirty="0"/>
              <a:t>J </a:t>
            </a:r>
            <a:r>
              <a:rPr lang="es-CO" sz="1100" dirty="0" err="1"/>
              <a:t>Intern</a:t>
            </a:r>
            <a:r>
              <a:rPr lang="es-CO" sz="1100" dirty="0"/>
              <a:t> </a:t>
            </a:r>
            <a:r>
              <a:rPr lang="es-CO" sz="1100" dirty="0" err="1"/>
              <a:t>Med</a:t>
            </a:r>
            <a:r>
              <a:rPr lang="es-CO" sz="1100" dirty="0"/>
              <a:t> 2019; 285: 381–394</a:t>
            </a:r>
          </a:p>
        </p:txBody>
      </p:sp>
    </p:spTree>
    <p:extLst>
      <p:ext uri="{BB962C8B-B14F-4D97-AF65-F5344CB8AC3E}">
        <p14:creationId xmlns:p14="http://schemas.microsoft.com/office/powerpoint/2010/main" val="25905926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heme/theme1.xml><?xml version="1.0" encoding="utf-8"?>
<a:theme xmlns:a="http://schemas.openxmlformats.org/drawingml/2006/main" name="Office Theme">
  <a:themeElements>
    <a:clrScheme name="Blue">
      <a:dk1>
        <a:srgbClr val="3F3F3F"/>
      </a:dk1>
      <a:lt1>
        <a:sysClr val="window" lastClr="FFFFFF"/>
      </a:lt1>
      <a:dk2>
        <a:srgbClr val="313C41"/>
      </a:dk2>
      <a:lt2>
        <a:srgbClr val="FFFFFF"/>
      </a:lt2>
      <a:accent1>
        <a:srgbClr val="56BEEC"/>
      </a:accent1>
      <a:accent2>
        <a:srgbClr val="31A8DF"/>
      </a:accent2>
      <a:accent3>
        <a:srgbClr val="238ACB"/>
      </a:accent3>
      <a:accent4>
        <a:srgbClr val="1A6798"/>
      </a:accent4>
      <a:accent5>
        <a:srgbClr val="189ED9"/>
      </a:accent5>
      <a:accent6>
        <a:srgbClr val="189ED9"/>
      </a:accent6>
      <a:hlink>
        <a:srgbClr val="A05024"/>
      </a:hlink>
      <a:folHlink>
        <a:srgbClr val="FEC037"/>
      </a:folHlink>
    </a:clrScheme>
    <a:fontScheme name="Modern Automotive">
      <a:majorFont>
        <a:latin typeface="Montserrat"/>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7030</Words>
  <Application>Microsoft Macintosh PowerPoint</Application>
  <PresentationFormat>Custom</PresentationFormat>
  <Paragraphs>691</Paragraphs>
  <Slides>37</Slides>
  <Notes>20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¿Adherencia o  Cumplimiento?</vt:lpstr>
      <vt:lpstr>PowerPoint Presentation</vt:lpstr>
      <vt:lpstr>PowerPoint Presentation</vt:lpstr>
      <vt:lpstr>A menor adherencia es mayor el riesgo de fractura</vt:lpstr>
      <vt:lpstr>PowerPoint Presentation</vt:lpstr>
      <vt:lpstr>PowerPoint Presentation</vt:lpstr>
      <vt:lpstr> Calcio y vitamina D </vt:lpstr>
      <vt:lpstr>Adherencia a Bifosfonatos </vt:lpstr>
      <vt:lpstr>PowerPoint Presentation</vt:lpstr>
      <vt:lpstr>PowerPoint Presentation</vt:lpstr>
      <vt:lpstr>PowerPoint Presentation</vt:lpstr>
      <vt:lpstr>PowerPoint Presentation</vt:lpstr>
      <vt:lpstr>Adherencia a Teriparatida</vt:lpstr>
      <vt:lpstr>PowerPoint Presentation</vt:lpstr>
      <vt:lpstr>Algoritmo para evaluar la adherencia a bifosfonato</vt:lpstr>
      <vt:lpstr>PowerPoint Presentation</vt:lpstr>
      <vt:lpstr>PowerPoint Presentation</vt:lpstr>
      <vt:lpstr>PowerPoint Presentation</vt:lpstr>
      <vt:lpstr>La monitoria es necesaria e individualizada </vt:lpstr>
      <vt:lpstr>Criterios de Fracaso Terapéutico</vt:lpstr>
      <vt:lpstr>¿Marcadores óseos?</vt:lpstr>
      <vt:lpstr>Para llevar a casa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geraldine altamar</dc:creator>
  <cp:lastModifiedBy>Uelbosque Universidad</cp:lastModifiedBy>
  <cp:revision>4</cp:revision>
  <dcterms:created xsi:type="dcterms:W3CDTF">2019-05-08T02:20:28Z</dcterms:created>
  <dcterms:modified xsi:type="dcterms:W3CDTF">2019-06-12T20:38:44Z</dcterms:modified>
</cp:coreProperties>
</file>